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7" r:id="rId2"/>
    <p:sldId id="761" r:id="rId3"/>
    <p:sldId id="877" r:id="rId4"/>
    <p:sldId id="1159" r:id="rId5"/>
    <p:sldId id="799" r:id="rId6"/>
    <p:sldId id="1086" r:id="rId7"/>
    <p:sldId id="1167" r:id="rId8"/>
    <p:sldId id="863" r:id="rId9"/>
    <p:sldId id="1136" r:id="rId10"/>
    <p:sldId id="1209" r:id="rId11"/>
    <p:sldId id="503" r:id="rId12"/>
    <p:sldId id="504" r:id="rId13"/>
    <p:sldId id="505" r:id="rId14"/>
    <p:sldId id="601" r:id="rId15"/>
    <p:sldId id="624" r:id="rId16"/>
    <p:sldId id="513" r:id="rId17"/>
    <p:sldId id="1216" r:id="rId18"/>
    <p:sldId id="1211" r:id="rId19"/>
    <p:sldId id="1212" r:id="rId20"/>
    <p:sldId id="1230" r:id="rId21"/>
    <p:sldId id="345" r:id="rId22"/>
    <p:sldId id="346" r:id="rId23"/>
    <p:sldId id="347" r:id="rId24"/>
    <p:sldId id="1232" r:id="rId25"/>
    <p:sldId id="1217" r:id="rId26"/>
    <p:sldId id="1218" r:id="rId27"/>
    <p:sldId id="1219" r:id="rId28"/>
    <p:sldId id="1220" r:id="rId29"/>
    <p:sldId id="1221" r:id="rId30"/>
    <p:sldId id="1222" r:id="rId31"/>
    <p:sldId id="1223" r:id="rId32"/>
    <p:sldId id="1133" r:id="rId33"/>
    <p:sldId id="1210" r:id="rId34"/>
    <p:sldId id="797" r:id="rId35"/>
    <p:sldId id="1231" r:id="rId36"/>
    <p:sldId id="1169" r:id="rId37"/>
    <p:sldId id="1229" r:id="rId38"/>
    <p:sldId id="1233" r:id="rId39"/>
    <p:sldId id="1189" r:id="rId40"/>
    <p:sldId id="1226" r:id="rId41"/>
    <p:sldId id="1224" r:id="rId42"/>
    <p:sldId id="1227" r:id="rId43"/>
    <p:sldId id="1228" r:id="rId44"/>
    <p:sldId id="772" r:id="rId45"/>
    <p:sldId id="798" r:id="rId46"/>
    <p:sldId id="684" r:id="rId4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ongsook Cho" initials="JC" lastIdx="1" clrIdx="0">
    <p:extLst>
      <p:ext uri="{19B8F6BF-5375-455C-9EA6-DF929625EA0E}">
        <p15:presenceInfo xmlns:p15="http://schemas.microsoft.com/office/powerpoint/2012/main" userId="234cde0414cf4f3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4"/>
    <p:restoredTop sz="94239"/>
  </p:normalViewPr>
  <p:slideViewPr>
    <p:cSldViewPr>
      <p:cViewPr varScale="1">
        <p:scale>
          <a:sx n="106" d="100"/>
          <a:sy n="106" d="100"/>
        </p:scale>
        <p:origin x="441" y="4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AB10592D-ED5D-3142-AFAC-5AB1A6E98A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B13133E-AE44-B64C-B8BF-DC2CE9363F0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C7A573-6BF6-2147-AC72-2C8D7D95DDE6}" type="datetimeFigureOut">
              <a:rPr lang="en-US" altLang="en-US"/>
              <a:pPr>
                <a:defRPr/>
              </a:pPr>
              <a:t>5/27/2020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="" xmlns:a16="http://schemas.microsoft.com/office/drawing/2014/main" id="{EE72C385-1387-544B-82BD-F3D0EFE336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="" xmlns:a16="http://schemas.microsoft.com/office/drawing/2014/main" id="{0D079A95-73B1-7F48-A7BC-6D46DAF88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828958E-1AAF-A549-AB42-B25DDDEA29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D83DB5A-E345-5B43-AB77-9C9C18977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1ACBF6B-EEB4-9947-8E54-E987FA095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69417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7270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="" xmlns:a16="http://schemas.microsoft.com/office/drawing/2014/main" id="{73A6D71B-1598-9140-A81C-96C2E366A2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ctangle 3">
            <a:extLst>
              <a:ext uri="{FF2B5EF4-FFF2-40B4-BE49-F238E27FC236}">
                <a16:creationId xmlns="" xmlns:a16="http://schemas.microsoft.com/office/drawing/2014/main" id="{A77FF6A6-6271-CA4A-86F5-F882BEE426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191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="" xmlns:a16="http://schemas.microsoft.com/office/drawing/2014/main" id="{EEE8DF23-393B-4349-8357-35D282DB69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Rectangle 3">
            <a:extLst>
              <a:ext uri="{FF2B5EF4-FFF2-40B4-BE49-F238E27FC236}">
                <a16:creationId xmlns="" xmlns:a16="http://schemas.microsoft.com/office/drawing/2014/main" id="{187236C4-5B0F-884B-B0E7-BDEBE2FB04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796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="" xmlns:a16="http://schemas.microsoft.com/office/drawing/2014/main" id="{063F27D3-CB6C-184A-8228-F52DB01C22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>
            <a:extLst>
              <a:ext uri="{FF2B5EF4-FFF2-40B4-BE49-F238E27FC236}">
                <a16:creationId xmlns="" xmlns:a16="http://schemas.microsoft.com/office/drawing/2014/main" id="{9F5AACA7-C770-C04B-9403-B60BD5A8A1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841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="" xmlns:a16="http://schemas.microsoft.com/office/drawing/2014/main" id="{E30E5166-DE97-9A45-B517-F5EFCF193B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Rectangle 3">
            <a:extLst>
              <a:ext uri="{FF2B5EF4-FFF2-40B4-BE49-F238E27FC236}">
                <a16:creationId xmlns="" xmlns:a16="http://schemas.microsoft.com/office/drawing/2014/main" id="{3AA30497-DE44-C94C-A0E0-9D8AC11E62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9151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슬라이드 이미지 개체 틀 1">
            <a:extLst>
              <a:ext uri="{FF2B5EF4-FFF2-40B4-BE49-F238E27FC236}">
                <a16:creationId xmlns="" xmlns:a16="http://schemas.microsoft.com/office/drawing/2014/main" id="{A895E441-03D6-374E-956D-48293EC82B4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슬라이드 노트 개체 틀 2">
            <a:extLst>
              <a:ext uri="{FF2B5EF4-FFF2-40B4-BE49-F238E27FC236}">
                <a16:creationId xmlns="" xmlns:a16="http://schemas.microsoft.com/office/drawing/2014/main" id="{C942E42B-6B2E-F44D-95D8-6AE48697FE8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G</a:t>
            </a:r>
            <a:r>
              <a:rPr lang="en-US" altLang="ko-KR">
                <a:ea typeface="굴림" panose="020B0600000101010101" pitchFamily="34" charset="-127"/>
              </a:rPr>
              <a:t>13.7 The clausal connective  ~(</a:t>
            </a:r>
            <a:r>
              <a:rPr lang="ko-KR" altLang="en-US">
                <a:solidFill>
                  <a:srgbClr val="FF0000"/>
                </a:solidFill>
                <a:ea typeface="굴림" panose="020B0600000101010101" pitchFamily="34" charset="-127"/>
              </a:rPr>
              <a:t>으</a:t>
            </a:r>
            <a:r>
              <a:rPr lang="ko-KR" altLang="en-US">
                <a:ea typeface="굴림" panose="020B0600000101010101" pitchFamily="34" charset="-127"/>
              </a:rPr>
              <a:t>)</a:t>
            </a:r>
            <a:r>
              <a:rPr lang="ko-KR" altLang="en-US">
                <a:solidFill>
                  <a:srgbClr val="3333FF"/>
                </a:solidFill>
                <a:ea typeface="굴림" panose="020B0600000101010101" pitchFamily="34" charset="-127"/>
              </a:rPr>
              <a:t>면서</a:t>
            </a:r>
            <a:r>
              <a:rPr lang="en-US" altLang="ko-KR"/>
              <a:t>: Structure</a:t>
            </a:r>
            <a:endParaRPr lang="en-US" altLang="ko-KR">
              <a:ea typeface="굴림" panose="020B0600000101010101" pitchFamily="34" charset="-127"/>
            </a:endParaRPr>
          </a:p>
        </p:txBody>
      </p:sp>
      <p:sp>
        <p:nvSpPr>
          <p:cNvPr id="90116" name="슬라이드 번호 개체 틀 3">
            <a:extLst>
              <a:ext uri="{FF2B5EF4-FFF2-40B4-BE49-F238E27FC236}">
                <a16:creationId xmlns="" xmlns:a16="http://schemas.microsoft.com/office/drawing/2014/main" id="{AB756C51-FC40-4D46-B22B-DF4A1FFE9F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77B26E0B-5619-A24A-A3D2-693C5FB394EC}" type="slidenum">
              <a:rPr lang="en-US" altLang="en-US" sz="1200"/>
              <a:pPr eaLnBrk="1" hangingPunct="1"/>
              <a:t>21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6523041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슬라이드 이미지 개체 틀 1">
            <a:extLst>
              <a:ext uri="{FF2B5EF4-FFF2-40B4-BE49-F238E27FC236}">
                <a16:creationId xmlns="" xmlns:a16="http://schemas.microsoft.com/office/drawing/2014/main" id="{049067D5-E3B0-7A46-9F6C-D432A16B272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슬라이드 노트 개체 틀 2">
            <a:extLst>
              <a:ext uri="{FF2B5EF4-FFF2-40B4-BE49-F238E27FC236}">
                <a16:creationId xmlns="" xmlns:a16="http://schemas.microsoft.com/office/drawing/2014/main" id="{F7F79066-6C55-254B-A9EF-ED16568F491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G13.7: Structure</a:t>
            </a:r>
          </a:p>
        </p:txBody>
      </p:sp>
      <p:sp>
        <p:nvSpPr>
          <p:cNvPr id="91140" name="슬라이드 번호 개체 틀 3">
            <a:extLst>
              <a:ext uri="{FF2B5EF4-FFF2-40B4-BE49-F238E27FC236}">
                <a16:creationId xmlns="" xmlns:a16="http://schemas.microsoft.com/office/drawing/2014/main" id="{8A689366-098A-4048-AC63-1654FE4E12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C37F4127-4E87-B545-974C-FB2AECBC7D02}" type="slidenum">
              <a:rPr lang="en-US" altLang="en-US" sz="1200"/>
              <a:pPr eaLnBrk="1" hangingPunct="1"/>
              <a:t>22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4497088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슬라이드 이미지 개체 틀 1">
            <a:extLst>
              <a:ext uri="{FF2B5EF4-FFF2-40B4-BE49-F238E27FC236}">
                <a16:creationId xmlns="" xmlns:a16="http://schemas.microsoft.com/office/drawing/2014/main" id="{48382650-A28F-7B47-89DE-FD29F49205A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슬라이드 노트 개체 틀 2">
            <a:extLst>
              <a:ext uri="{FF2B5EF4-FFF2-40B4-BE49-F238E27FC236}">
                <a16:creationId xmlns="" xmlns:a16="http://schemas.microsoft.com/office/drawing/2014/main" id="{FFCFCC8C-EFF6-A240-86FC-5DF9BA34470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G13.7: Pattern Exercise</a:t>
            </a:r>
          </a:p>
        </p:txBody>
      </p:sp>
      <p:sp>
        <p:nvSpPr>
          <p:cNvPr id="92164" name="슬라이드 번호 개체 틀 3">
            <a:extLst>
              <a:ext uri="{FF2B5EF4-FFF2-40B4-BE49-F238E27FC236}">
                <a16:creationId xmlns="" xmlns:a16="http://schemas.microsoft.com/office/drawing/2014/main" id="{AFC225FC-1C3E-CD4B-A444-33612882DE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6E6FA939-078E-5E44-AAB9-2F293AD4BF30}" type="slidenum">
              <a:rPr lang="en-US" altLang="en-US" sz="1200"/>
              <a:pPr eaLnBrk="1" hangingPunct="1"/>
              <a:t>23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7487390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1ACBF6B-EEB4-9947-8E54-E987FA095E8C}" type="slidenum">
              <a:rPr lang="en-US" altLang="en-US" smtClean="0"/>
              <a:pPr>
                <a:defRPr/>
              </a:pPr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1425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ED4E9C20-5EA8-884B-AFF0-D40A431B27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1AC8F563-8F32-6044-9631-8D5203171F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A65A0597-98B9-0D4D-B68F-A2F3722FA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B5E3A-D88F-F443-A089-87168B89B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48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2706A9DC-3AE3-0540-AE97-C408CF1939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161E9F14-82AE-5441-92BE-3C126EA91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7F2429CC-8A5C-F34C-B480-91CB95A07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730BE-E0E4-FA4A-A24D-ED68744371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937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F4D19CD9-EA9B-F040-A471-FC40E557C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A8375798-DE0E-8A40-963F-0D045F6BC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55859A26-2E32-1D40-AD9C-6B9DA592C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56A58-7DB1-6E4D-9B53-A980614D6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83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8D24A32D-5BFB-3040-812E-0F88BCD40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A366E4C1-159E-DE4F-9441-ADF6C0529E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7B12747C-7D40-5144-9E57-5D29636F52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D61C7-00F2-544D-9E39-09035D40E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73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13241502-CE22-A94F-A4F6-91889DCE6B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92977356-1252-5C4A-9E75-9AA3A7190D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E2FC58B6-D6A3-2A4F-BB86-6D8D6C0B46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D19B-5E32-D944-88D3-2B28327B2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72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51EFAA7-B481-B84C-A2AC-AAEB7E121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AC7285-C1E1-1C42-8C85-8DF9856CA2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F28D1B9F-FD81-FA44-9121-7844F59158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8768-C7E6-3D46-9CBD-7F42F20B41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31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94795445-1613-6C43-ADF1-B3D038C556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7B7D37D4-9D80-CA4A-903C-4CC2B9573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D33A33DF-7BD0-274E-AF57-19B6B931CE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CE6B0-3499-7044-BB69-A29EC0E276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15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1E05BC11-8B50-BA4D-A98F-2D7EBCDD87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FD73D1B5-AAFF-9246-AE67-CF697A91C1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1279ACAB-7D45-1A44-917F-AF6C9A1698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1B313-BF6D-E446-9B5B-59ECBB365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746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A8A5F82E-017D-D84E-BDA5-64D10E84C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2B6BFFAE-1FAF-9043-8742-98EBFF0609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3518691B-C0D1-1E47-8C61-3C7BEE6F8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B147F-6EDD-9B44-BFD2-8DA074BD4C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36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1789500-C29F-444A-8E07-421E488213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6189652-9F56-8A43-AE84-C947716BBB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333807A-E5B1-BF4C-A5EC-8C62DC4F9F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E929B-8F54-9141-B7FD-0140CF72E5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74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A8BD4ECE-6C77-2241-9903-49EB4E23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F0F0CEE-37E8-6D4E-9F7B-6797646504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B030BFE-A8A2-0241-A11A-6C3ECDF9E6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C062C-9ACC-D543-8C83-148E9B170F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991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="" xmlns:a16="http://schemas.microsoft.com/office/drawing/2014/main" id="{CEE84C65-1AFB-CE45-9657-BEB3AC09C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="" xmlns:a16="http://schemas.microsoft.com/office/drawing/2014/main" id="{2B45F3E3-E1FE-164F-9855-4132231F3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CC078F81-40BA-C542-80B9-BCB1B33DA9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500209E0-E0EC-A44A-99EA-64C2921CC5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x-none" altLang="x-none"/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F4100BD4-8D1E-354E-981D-B22F773EA5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5484B25-7165-1647-94B6-95F3B7455F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youtube.com/watch?v=NLs8u0HczJg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kr.pixtastock.com/illustration/47584893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ZaLJRk3Wls&amp;list=PLpvfoOB5ZuVnGjnQBn9ldMF3pPwfNe4nO&amp;index=5&amp;t=0s&amp;app=desktop" TargetMode="External"/><Relationship Id="rId2" Type="http://schemas.openxmlformats.org/officeDocument/2006/relationships/hyperlink" Target="https://www.youtube.com/watch?v=mCLVV44WEPY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tz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tz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ZaLJRk3Wls&amp;list=PLpvfoOB5ZuVnGjnQBn9ldMF3pPwfNe4nO&amp;index=5&amp;t=0s&amp;app=desktop" TargetMode="External"/><Relationship Id="rId2" Type="http://schemas.openxmlformats.org/officeDocument/2006/relationships/hyperlink" Target="https://kleartextbook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9tz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902" y="2579730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</a:t>
            </a:r>
            <a:r>
              <a:rPr lang="ko-KR" altLang="en-US"/>
              <a:t>위한 </a:t>
            </a:r>
            <a:r>
              <a:rPr lang="ko-KR" altLang="en-US" smtClean="0"/>
              <a:t>한국어 </a:t>
            </a:r>
            <a:r>
              <a:rPr lang="en-US" altLang="ko-KR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3-2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613DB7C-E5E3-7045-95C9-768B3C95683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91880" y="476672"/>
            <a:ext cx="1964788" cy="196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27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87" y="188640"/>
            <a:ext cx="8229600" cy="79208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  </a:t>
            </a:r>
            <a:r>
              <a:rPr lang="en-US" altLang="ko-KR" sz="3600" dirty="0" smtClean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-</a:t>
            </a:r>
            <a:r>
              <a:rPr lang="ko-KR" altLang="en-US" sz="3600" dirty="0" smtClean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아</a:t>
            </a:r>
            <a:r>
              <a:rPr lang="en-US" altLang="ko-KR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/</a:t>
            </a:r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어 보이다  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968552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/>
              <a:t>말하는 사람이 사물이나 사람의 상태나 상황을 보고 짐작이나 느낌을 </a:t>
            </a:r>
            <a:r>
              <a:rPr lang="ko-KR" altLang="en-US" sz="2800" dirty="0" smtClean="0"/>
              <a:t>말할 </a:t>
            </a:r>
            <a:r>
              <a:rPr lang="ko-KR" altLang="en-US" sz="2800" dirty="0"/>
              <a:t>때 사용함</a:t>
            </a:r>
            <a:r>
              <a:rPr lang="en-US" altLang="ko-KR" sz="2800" dirty="0"/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/>
              <a:t>This is used to describe how the speaker sees another person or situation.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="" xmlns:a16="http://schemas.microsoft.com/office/drawing/2014/main" id="{3E76C15B-07BE-F04E-9AE4-D69EB3413D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2748994"/>
              </p:ext>
            </p:extLst>
          </p:nvPr>
        </p:nvGraphicFramePr>
        <p:xfrm>
          <a:off x="827584" y="3789041"/>
          <a:ext cx="7488832" cy="2088231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1560173">
                  <a:extLst>
                    <a:ext uri="{9D8B030D-6E8A-4147-A177-3AD203B41FA5}">
                      <a16:colId xmlns="" xmlns:a16="http://schemas.microsoft.com/office/drawing/2014/main" val="3804802153"/>
                    </a:ext>
                  </a:extLst>
                </a:gridCol>
                <a:gridCol w="2184243">
                  <a:extLst>
                    <a:ext uri="{9D8B030D-6E8A-4147-A177-3AD203B41FA5}">
                      <a16:colId xmlns="" xmlns:a16="http://schemas.microsoft.com/office/drawing/2014/main" val="4239968854"/>
                    </a:ext>
                  </a:extLst>
                </a:gridCol>
                <a:gridCol w="3744416">
                  <a:extLst>
                    <a:ext uri="{9D8B030D-6E8A-4147-A177-3AD203B41FA5}">
                      <a16:colId xmlns="" xmlns:a16="http://schemas.microsoft.com/office/drawing/2014/main" val="3244419343"/>
                    </a:ext>
                  </a:extLst>
                </a:gridCol>
              </a:tblGrid>
              <a:tr h="745797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 </a:t>
                      </a:r>
                      <a:r>
                        <a:rPr lang="ko-KR" altLang="en-US" dirty="0" err="1"/>
                        <a:t>ㅏ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</a:t>
                      </a:r>
                      <a:r>
                        <a:rPr lang="ko-KR" altLang="en-US" dirty="0" err="1"/>
                        <a:t>ㅗ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-</a:t>
                      </a:r>
                      <a:r>
                        <a:rPr lang="ko-KR" altLang="en-US" dirty="0" smtClean="0"/>
                        <a:t>아 </a:t>
                      </a:r>
                      <a:r>
                        <a:rPr lang="ko-KR" altLang="en-US" dirty="0"/>
                        <a:t>보이다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좋아 보이다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작아 보이다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="" xmlns:a16="http://schemas.microsoft.com/office/drawing/2014/main" val="532734576"/>
                  </a:ext>
                </a:extLst>
              </a:tr>
              <a:tr h="671217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err="1"/>
                        <a:t>ㅏ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</a:t>
                      </a:r>
                      <a:r>
                        <a:rPr lang="ko-KR" altLang="en-US" dirty="0" err="1"/>
                        <a:t>ㅗ</a:t>
                      </a:r>
                      <a:r>
                        <a:rPr lang="ko-KR" altLang="en-US" dirty="0"/>
                        <a:t> 이외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-</a:t>
                      </a:r>
                      <a:r>
                        <a:rPr lang="ko-KR" altLang="en-US" dirty="0" smtClean="0"/>
                        <a:t>어 </a:t>
                      </a:r>
                      <a:r>
                        <a:rPr lang="ko-KR" altLang="en-US" dirty="0"/>
                        <a:t>보이다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커 보이다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맛있어 보이다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717113"/>
                  </a:ext>
                </a:extLst>
              </a:tr>
              <a:tr h="671217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하다</a:t>
                      </a:r>
                      <a:endParaRPr lang="en-US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 </a:t>
                      </a:r>
                      <a:r>
                        <a:rPr lang="ko-KR" altLang="en-US" dirty="0"/>
                        <a:t>해 보이다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똑똑해 보이다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3869124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462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>
            <a:extLst>
              <a:ext uri="{FF2B5EF4-FFF2-40B4-BE49-F238E27FC236}">
                <a16:creationId xmlns="" xmlns:a16="http://schemas.microsoft.com/office/drawing/2014/main" id="{4DFD564F-1A97-CD48-9CE9-FDD526CC6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239693"/>
            <a:ext cx="8784976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>
              <a:spcBef>
                <a:spcPct val="50000"/>
              </a:spcBef>
            </a:pP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ko-KR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아</a:t>
            </a: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ko-KR" alt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어 </a:t>
            </a:r>
            <a:r>
              <a:rPr lang="ko-KR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보이다 </a:t>
            </a:r>
            <a:r>
              <a:rPr lang="en-US" altLang="ko-K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‘someone/something appears/looks</a:t>
            </a:r>
            <a:r>
              <a:rPr lang="en-US" altLang="ko-K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endParaRPr lang="en-US" altLang="ko-KR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5" name="Text Box 7">
            <a:extLst>
              <a:ext uri="{FF2B5EF4-FFF2-40B4-BE49-F238E27FC236}">
                <a16:creationId xmlns="" xmlns:a16="http://schemas.microsoft.com/office/drawing/2014/main" id="{4FA438E9-6CB0-A846-AD50-A412CB5DA7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1370508"/>
            <a:ext cx="7993261" cy="3108543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42900" indent="-3429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800" dirty="0">
                <a:latin typeface="Arial" panose="020B0604020202020204" pitchFamily="34" charset="0"/>
              </a:rPr>
              <a:t>A: </a:t>
            </a:r>
            <a:r>
              <a:rPr lang="ko-KR" altLang="en-US" sz="2800" dirty="0">
                <a:latin typeface="Arial" panose="020B0604020202020204" pitchFamily="34" charset="0"/>
              </a:rPr>
              <a:t>어제 머리를 깎았어요</a:t>
            </a:r>
            <a:r>
              <a:rPr lang="en-US" altLang="ko-KR" sz="2800" dirty="0">
                <a:latin typeface="Arial" panose="020B0604020202020204" pitchFamily="34" charset="0"/>
              </a:rPr>
              <a:t>.</a:t>
            </a:r>
          </a:p>
          <a:p>
            <a:pPr eaLnBrk="1" latinLnBrk="1" hangingPunct="1">
              <a:spcBef>
                <a:spcPct val="50000"/>
              </a:spcBef>
            </a:pPr>
            <a:r>
              <a:rPr lang="en-US" altLang="ko-KR" sz="2800" dirty="0">
                <a:latin typeface="Arial" panose="020B0604020202020204" pitchFamily="34" charset="0"/>
              </a:rPr>
              <a:t>B:</a:t>
            </a:r>
          </a:p>
          <a:p>
            <a:pPr eaLnBrk="1" latinLnBrk="1" hangingPunct="1">
              <a:spcBef>
                <a:spcPct val="50000"/>
              </a:spcBef>
            </a:pPr>
            <a:endParaRPr lang="en-US" altLang="ko-KR" sz="2800" dirty="0">
              <a:latin typeface="Arial" panose="020B0604020202020204" pitchFamily="34" charset="0"/>
            </a:endParaRPr>
          </a:p>
          <a:p>
            <a:pPr eaLnBrk="1" latinLnBrk="1" hangingPunct="1">
              <a:spcBef>
                <a:spcPct val="50000"/>
              </a:spcBef>
            </a:pPr>
            <a:r>
              <a:rPr lang="en-US" altLang="ko-KR" sz="2800" dirty="0">
                <a:latin typeface="Arial" panose="020B0604020202020204" pitchFamily="34" charset="0"/>
              </a:rPr>
              <a:t>A: </a:t>
            </a:r>
            <a:r>
              <a:rPr lang="ko-KR" altLang="en-US" sz="2800" dirty="0">
                <a:latin typeface="Arial" panose="020B0604020202020204" pitchFamily="34" charset="0"/>
              </a:rPr>
              <a:t>이 구두 예쁘지 않아요</a:t>
            </a:r>
            <a:r>
              <a:rPr lang="en-US" altLang="ko-KR" sz="2800" dirty="0">
                <a:latin typeface="Arial" panose="020B0604020202020204" pitchFamily="34" charset="0"/>
              </a:rPr>
              <a:t>?</a:t>
            </a:r>
          </a:p>
          <a:p>
            <a:pPr eaLnBrk="1" latinLnBrk="1" hangingPunct="1">
              <a:spcBef>
                <a:spcPct val="50000"/>
              </a:spcBef>
            </a:pPr>
            <a:r>
              <a:rPr lang="en-US" altLang="ko-KR" sz="2800" dirty="0">
                <a:latin typeface="Arial" panose="020B0604020202020204" pitchFamily="34" charset="0"/>
              </a:rPr>
              <a:t>B: </a:t>
            </a:r>
            <a:r>
              <a:rPr lang="ko-KR" altLang="en-US" sz="2800" dirty="0">
                <a:latin typeface="Arial" panose="020B0604020202020204" pitchFamily="34" charset="0"/>
              </a:rPr>
              <a:t>예쁜데 조금</a:t>
            </a:r>
            <a:endParaRPr lang="en-US" altLang="ko-KR" sz="2800" dirty="0">
              <a:latin typeface="Arial" panose="020B0604020202020204" pitchFamily="34" charset="0"/>
            </a:endParaRPr>
          </a:p>
        </p:txBody>
      </p:sp>
      <p:sp>
        <p:nvSpPr>
          <p:cNvPr id="6" name="Text Box 2">
            <a:extLst>
              <a:ext uri="{FF2B5EF4-FFF2-40B4-BE49-F238E27FC236}">
                <a16:creationId xmlns="" xmlns:a16="http://schemas.microsoft.com/office/drawing/2014/main" id="{DD612FD0-0E2B-394F-9506-F6E0280094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2697" y="2091228"/>
            <a:ext cx="4357688" cy="4619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400" dirty="0">
                <a:latin typeface="Arial" panose="020B0604020202020204" pitchFamily="34" charset="0"/>
              </a:rPr>
              <a:t> 멋있어</a:t>
            </a:r>
            <a:r>
              <a:rPr lang="ko-KR" altLang="en-US" sz="2400" dirty="0">
                <a:solidFill>
                  <a:srgbClr val="0000FF"/>
                </a:solidFill>
                <a:latin typeface="Arial" panose="020B0604020202020204" pitchFamily="34" charset="0"/>
              </a:rPr>
              <a:t> 보여요</a:t>
            </a:r>
            <a:r>
              <a:rPr lang="en-US" altLang="ko-KR" sz="2400" dirty="0">
                <a:latin typeface="Arial" panose="020B0604020202020204" pitchFamily="34" charset="0"/>
              </a:rPr>
              <a:t>.</a:t>
            </a:r>
            <a:endParaRPr lang="en-US" altLang="ko-KR" sz="2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="" xmlns:a16="http://schemas.microsoft.com/office/drawing/2014/main" id="{778A7007-16B6-1844-81E5-EC9C4D64C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3313" y="3963436"/>
            <a:ext cx="4357687" cy="4616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400" dirty="0">
                <a:latin typeface="Arial" panose="020B0604020202020204" pitchFamily="34" charset="0"/>
              </a:rPr>
              <a:t> 비싸 </a:t>
            </a:r>
            <a:r>
              <a:rPr lang="ko-KR" altLang="en-US" sz="2400" dirty="0">
                <a:solidFill>
                  <a:srgbClr val="0000FF"/>
                </a:solidFill>
                <a:latin typeface="Arial" panose="020B0604020202020204" pitchFamily="34" charset="0"/>
              </a:rPr>
              <a:t>보여요</a:t>
            </a:r>
            <a:r>
              <a:rPr lang="en-US" altLang="ko-KR" sz="2400" dirty="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7898614-F613-AE48-BA06-414C3B8247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905" y="4816059"/>
            <a:ext cx="28761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en-US" sz="2400" dirty="0">
                <a:latin typeface="Arial" panose="020B0604020202020204" pitchFamily="34" charset="0"/>
              </a:rPr>
              <a:t>Adj. + </a:t>
            </a:r>
            <a:r>
              <a:rPr lang="en-US" altLang="en-US" sz="2400" dirty="0" smtClean="0">
                <a:latin typeface="Arial" panose="020B0604020202020204" pitchFamily="34" charset="0"/>
              </a:rPr>
              <a:t>-</a:t>
            </a:r>
            <a:r>
              <a:rPr lang="ko-KR" altLang="en-US" sz="2400" dirty="0" smtClean="0">
                <a:latin typeface="Arial" panose="020B0604020202020204" pitchFamily="34" charset="0"/>
              </a:rPr>
              <a:t>아</a:t>
            </a:r>
            <a:r>
              <a:rPr lang="en-US" altLang="ko-KR" sz="2400" dirty="0" smtClean="0">
                <a:latin typeface="Arial" panose="020B0604020202020204" pitchFamily="34" charset="0"/>
              </a:rPr>
              <a:t>/</a:t>
            </a:r>
            <a:r>
              <a:rPr lang="ko-KR" altLang="en-US" sz="2400" dirty="0" smtClean="0">
                <a:latin typeface="Arial" panose="020B0604020202020204" pitchFamily="34" charset="0"/>
              </a:rPr>
              <a:t>어 </a:t>
            </a:r>
            <a:r>
              <a:rPr lang="ko-KR" altLang="en-US" sz="2400" dirty="0">
                <a:latin typeface="Arial" panose="020B0604020202020204" pitchFamily="34" charset="0"/>
              </a:rPr>
              <a:t>보이다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54FA5AF-E5BC-5544-8692-52F24B4BD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905" y="5320884"/>
            <a:ext cx="44656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en-US" sz="2400" dirty="0">
                <a:latin typeface="Arial" panose="020B0604020202020204" pitchFamily="34" charset="0"/>
              </a:rPr>
              <a:t>Verb + </a:t>
            </a:r>
            <a:r>
              <a:rPr lang="en-US" altLang="en-US" sz="2400" dirty="0" smtClean="0">
                <a:latin typeface="Arial" panose="020B0604020202020204" pitchFamily="34" charset="0"/>
              </a:rPr>
              <a:t>-(</a:t>
            </a:r>
            <a:r>
              <a:rPr lang="ko-KR" altLang="en-US" sz="2400" dirty="0">
                <a:latin typeface="Arial" panose="020B0604020202020204" pitchFamily="34" charset="0"/>
              </a:rPr>
              <a:t>으</a:t>
            </a:r>
            <a:r>
              <a:rPr lang="en-US" altLang="ko-KR" sz="2400" dirty="0">
                <a:latin typeface="Arial" panose="020B0604020202020204" pitchFamily="34" charset="0"/>
              </a:rPr>
              <a:t>)</a:t>
            </a:r>
            <a:r>
              <a:rPr lang="ko-KR" altLang="en-US" sz="2400" dirty="0" err="1">
                <a:latin typeface="Arial" panose="020B0604020202020204" pitchFamily="34" charset="0"/>
              </a:rPr>
              <a:t>ㄴ</a:t>
            </a:r>
            <a:r>
              <a:rPr lang="en-US" altLang="ko-KR" sz="2400" dirty="0">
                <a:latin typeface="Arial" panose="020B0604020202020204" pitchFamily="34" charset="0"/>
              </a:rPr>
              <a:t>/</a:t>
            </a:r>
            <a:r>
              <a:rPr lang="ko-KR" altLang="en-US" sz="2400" dirty="0">
                <a:latin typeface="Arial" panose="020B0604020202020204" pitchFamily="34" charset="0"/>
              </a:rPr>
              <a:t>는</a:t>
            </a:r>
            <a:r>
              <a:rPr lang="en-US" altLang="ko-KR" sz="2400" dirty="0">
                <a:latin typeface="Arial" panose="020B0604020202020204" pitchFamily="34" charset="0"/>
              </a:rPr>
              <a:t>/(</a:t>
            </a:r>
            <a:r>
              <a:rPr lang="ko-KR" altLang="en-US" sz="2400" dirty="0">
                <a:latin typeface="Arial" panose="020B0604020202020204" pitchFamily="34" charset="0"/>
              </a:rPr>
              <a:t>으</a:t>
            </a:r>
            <a:r>
              <a:rPr lang="en-US" altLang="ko-KR" sz="2400" dirty="0">
                <a:latin typeface="Arial" panose="020B0604020202020204" pitchFamily="34" charset="0"/>
              </a:rPr>
              <a:t>)</a:t>
            </a:r>
            <a:r>
              <a:rPr lang="ko-KR" altLang="en-US" sz="2400" dirty="0" err="1">
                <a:latin typeface="Arial" panose="020B0604020202020204" pitchFamily="34" charset="0"/>
              </a:rPr>
              <a:t>ㄹ</a:t>
            </a:r>
            <a:r>
              <a:rPr lang="ko-KR" altLang="en-US" sz="2400" dirty="0">
                <a:latin typeface="Arial" panose="020B0604020202020204" pitchFamily="34" charset="0"/>
              </a:rPr>
              <a:t> 것 같다</a:t>
            </a:r>
            <a:endParaRPr lang="en-US" altLang="en-US" sz="2400" dirty="0">
              <a:latin typeface="Arial" panose="020B0604020202020204" pitchFamily="34" charset="0"/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="" xmlns:a16="http://schemas.microsoft.com/office/drawing/2014/main" id="{F449B1B7-DF3E-3B41-84C1-F7916F0A7EEE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8B34C496-0A89-0E4D-B9E4-31549F96E4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93348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nimBg="1"/>
      <p:bldP spid="23555" grpId="0" animBg="1"/>
      <p:bldP spid="6" grpId="0" animBg="1"/>
      <p:bldP spid="7" grpId="0" animBg="1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ext Box 9">
            <a:extLst>
              <a:ext uri="{FF2B5EF4-FFF2-40B4-BE49-F238E27FC236}">
                <a16:creationId xmlns="" xmlns:a16="http://schemas.microsoft.com/office/drawing/2014/main" id="{234E8564-0459-EE42-8253-3BA14728F7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847" y="2683054"/>
            <a:ext cx="35290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10602" name="Text Box 10">
            <a:extLst>
              <a:ext uri="{FF2B5EF4-FFF2-40B4-BE49-F238E27FC236}">
                <a16:creationId xmlns="" xmlns:a16="http://schemas.microsoft.com/office/drawing/2014/main" id="{9564875D-7C6C-9649-8C7F-988F4993E5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722" y="2756079"/>
            <a:ext cx="3168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>
                <a:latin typeface="Arial" panose="020B0604020202020204" pitchFamily="34" charset="0"/>
              </a:rPr>
              <a:t>맛있어 보여요</a:t>
            </a:r>
          </a:p>
        </p:txBody>
      </p:sp>
      <p:sp>
        <p:nvSpPr>
          <p:cNvPr id="110603" name="Text Box 11">
            <a:extLst>
              <a:ext uri="{FF2B5EF4-FFF2-40B4-BE49-F238E27FC236}">
                <a16:creationId xmlns="" xmlns:a16="http://schemas.microsoft.com/office/drawing/2014/main" id="{8D2A55FE-7ABE-AE47-B1FA-1BE7AF4FE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747" y="5491342"/>
            <a:ext cx="31686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>
                <a:latin typeface="Arial" panose="020B0604020202020204" pitchFamily="34" charset="0"/>
              </a:rPr>
              <a:t>추워 보여요</a:t>
            </a:r>
          </a:p>
        </p:txBody>
      </p:sp>
      <p:sp>
        <p:nvSpPr>
          <p:cNvPr id="110604" name="Text Box 12">
            <a:extLst>
              <a:ext uri="{FF2B5EF4-FFF2-40B4-BE49-F238E27FC236}">
                <a16:creationId xmlns="" xmlns:a16="http://schemas.microsoft.com/office/drawing/2014/main" id="{1DD168AE-8667-EE47-9CB5-3DE84A598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0072" y="2756079"/>
            <a:ext cx="327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>
                <a:latin typeface="Arial" panose="020B0604020202020204" pitchFamily="34" charset="0"/>
              </a:rPr>
              <a:t>매워 보여요</a:t>
            </a:r>
          </a:p>
        </p:txBody>
      </p:sp>
      <p:sp>
        <p:nvSpPr>
          <p:cNvPr id="110606" name="Text Box 14">
            <a:extLst>
              <a:ext uri="{FF2B5EF4-FFF2-40B4-BE49-F238E27FC236}">
                <a16:creationId xmlns="" xmlns:a16="http://schemas.microsoft.com/office/drawing/2014/main" id="{3EECDDF2-98A2-9442-B0B7-C4AD0C2579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972" y="5564367"/>
            <a:ext cx="31686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>
                <a:latin typeface="Arial" panose="020B0604020202020204" pitchFamily="34" charset="0"/>
              </a:rPr>
              <a:t>더워 보여요</a:t>
            </a:r>
          </a:p>
        </p:txBody>
      </p:sp>
      <p:pic>
        <p:nvPicPr>
          <p:cNvPr id="25608" name="Picture 15" descr="K1_AAAA_495830_seowang_L">
            <a:extLst>
              <a:ext uri="{FF2B5EF4-FFF2-40B4-BE49-F238E27FC236}">
                <a16:creationId xmlns="" xmlns:a16="http://schemas.microsoft.com/office/drawing/2014/main" id="{4740BFFC-59F1-C44C-A8D4-57E4A31CE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524054"/>
            <a:ext cx="2341562" cy="1982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608" name="Picture 16" descr="j0419232[1]">
            <a:extLst>
              <a:ext uri="{FF2B5EF4-FFF2-40B4-BE49-F238E27FC236}">
                <a16:creationId xmlns="" xmlns:a16="http://schemas.microsoft.com/office/drawing/2014/main" id="{4734A93F-EC5F-774F-AF9A-208303A47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984" y="3619679"/>
            <a:ext cx="1146175" cy="150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609" name="Picture 17" descr="j0418444[1]">
            <a:extLst>
              <a:ext uri="{FF2B5EF4-FFF2-40B4-BE49-F238E27FC236}">
                <a16:creationId xmlns="" xmlns:a16="http://schemas.microsoft.com/office/drawing/2014/main" id="{A948C626-55D1-D046-9268-82AA08BE3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997" y="3475217"/>
            <a:ext cx="1447800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Google Shape;182;p29">
            <a:extLst>
              <a:ext uri="{FF2B5EF4-FFF2-40B4-BE49-F238E27FC236}">
                <a16:creationId xmlns="" xmlns:a16="http://schemas.microsoft.com/office/drawing/2014/main" id="{78AF0043-93E1-454B-8B84-709E6AEDAC31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11FCE7B2-FA88-524B-A0DA-62980583DE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403722" y="527502"/>
            <a:ext cx="2873957" cy="1811065"/>
            <a:chOff x="1001627" y="492125"/>
            <a:chExt cx="2873957" cy="181106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07704" y="492125"/>
              <a:ext cx="1967880" cy="1811065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1627" y="699991"/>
              <a:ext cx="908720" cy="9087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238876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0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0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0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0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0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06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0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4">
            <a:extLst>
              <a:ext uri="{FF2B5EF4-FFF2-40B4-BE49-F238E27FC236}">
                <a16:creationId xmlns="" xmlns:a16="http://schemas.microsoft.com/office/drawing/2014/main" id="{2DCE595F-6767-5746-911C-2F420A195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649" y="2707804"/>
            <a:ext cx="35290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17765" name="Text Box 5">
            <a:extLst>
              <a:ext uri="{FF2B5EF4-FFF2-40B4-BE49-F238E27FC236}">
                <a16:creationId xmlns="" xmlns:a16="http://schemas.microsoft.com/office/drawing/2014/main" id="{098795D0-B07B-8D40-981A-725E3F887C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2086" y="5516092"/>
            <a:ext cx="31686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>
                <a:latin typeface="Arial" panose="020B0604020202020204" pitchFamily="34" charset="0"/>
              </a:rPr>
              <a:t>행복해 보여요</a:t>
            </a:r>
          </a:p>
        </p:txBody>
      </p:sp>
      <p:sp>
        <p:nvSpPr>
          <p:cNvPr id="117766" name="Text Box 6">
            <a:extLst>
              <a:ext uri="{FF2B5EF4-FFF2-40B4-BE49-F238E27FC236}">
                <a16:creationId xmlns="" xmlns:a16="http://schemas.microsoft.com/office/drawing/2014/main" id="{E91D0C03-4A1F-CC42-AF4A-B64A60A6A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0649" y="2923704"/>
            <a:ext cx="31686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>
                <a:latin typeface="Arial" panose="020B0604020202020204" pitchFamily="34" charset="0"/>
              </a:rPr>
              <a:t>재미있어 보여요</a:t>
            </a:r>
          </a:p>
        </p:txBody>
      </p:sp>
      <p:sp>
        <p:nvSpPr>
          <p:cNvPr id="117767" name="Text Box 7">
            <a:extLst>
              <a:ext uri="{FF2B5EF4-FFF2-40B4-BE49-F238E27FC236}">
                <a16:creationId xmlns="" xmlns:a16="http://schemas.microsoft.com/office/drawing/2014/main" id="{1DFB96C1-2AA7-5C44-8283-3A9AFDEBE1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874" y="2923704"/>
            <a:ext cx="327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>
                <a:latin typeface="Arial" panose="020B0604020202020204" pitchFamily="34" charset="0"/>
              </a:rPr>
              <a:t>무거워 보여요</a:t>
            </a:r>
          </a:p>
        </p:txBody>
      </p:sp>
      <p:sp>
        <p:nvSpPr>
          <p:cNvPr id="117769" name="Text Box 9">
            <a:extLst>
              <a:ext uri="{FF2B5EF4-FFF2-40B4-BE49-F238E27FC236}">
                <a16:creationId xmlns="" xmlns:a16="http://schemas.microsoft.com/office/drawing/2014/main" id="{20B84559-2808-7C4F-8A32-DA0AE0FACA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899" y="5516092"/>
            <a:ext cx="31686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>
                <a:latin typeface="Arial" panose="020B0604020202020204" pitchFamily="34" charset="0"/>
              </a:rPr>
              <a:t>위험해 보여요</a:t>
            </a:r>
            <a:r>
              <a:rPr lang="en-US" altLang="ko-KR" sz="280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27655" name="Picture 12" descr="j0416326[1]">
            <a:extLst>
              <a:ext uri="{FF2B5EF4-FFF2-40B4-BE49-F238E27FC236}">
                <a16:creationId xmlns="" xmlns:a16="http://schemas.microsoft.com/office/drawing/2014/main" id="{6939FF52-213C-2C45-B299-3A0DC03DC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764704"/>
            <a:ext cx="1370013" cy="174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18" descr="j0417830[1]">
            <a:extLst>
              <a:ext uri="{FF2B5EF4-FFF2-40B4-BE49-F238E27FC236}">
                <a16:creationId xmlns="" xmlns:a16="http://schemas.microsoft.com/office/drawing/2014/main" id="{D3D9FB19-F153-074A-9765-B49EA9612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324" y="764704"/>
            <a:ext cx="1570037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787" name="Picture 27" descr="j0312608[1]">
            <a:extLst>
              <a:ext uri="{FF2B5EF4-FFF2-40B4-BE49-F238E27FC236}">
                <a16:creationId xmlns="" xmlns:a16="http://schemas.microsoft.com/office/drawing/2014/main" id="{EE233E55-B058-7341-9063-E637D29A3A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236" y="3572992"/>
            <a:ext cx="2016125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Picture 2" descr="http://1.bp.blogspot.com/-vVoOF4xzLl4/TW_XbgvlIqI/AAAAAAAAAYY/i-4fT4pRBI0/s1600/happy%2B1.jpg">
            <a:extLst>
              <a:ext uri="{FF2B5EF4-FFF2-40B4-BE49-F238E27FC236}">
                <a16:creationId xmlns="" xmlns:a16="http://schemas.microsoft.com/office/drawing/2014/main" id="{E6B06931-E430-B84D-A625-DCEE8F4DA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61" y="3655542"/>
            <a:ext cx="1701800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Google Shape;182;p29">
            <a:extLst>
              <a:ext uri="{FF2B5EF4-FFF2-40B4-BE49-F238E27FC236}">
                <a16:creationId xmlns="" xmlns:a16="http://schemas.microsoft.com/office/drawing/2014/main" id="{588AC958-E860-7B49-AD80-E554669C0031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2C1F5C53-186F-6E40-BB79-F2B1E08385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71033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7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77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7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7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7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5" grpId="0"/>
      <p:bldP spid="117766" grpId="0"/>
      <p:bldP spid="11776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>
            <a:extLst>
              <a:ext uri="{FF2B5EF4-FFF2-40B4-BE49-F238E27FC236}">
                <a16:creationId xmlns="" xmlns:a16="http://schemas.microsoft.com/office/drawing/2014/main" id="{5F12CEA1-54FA-7645-B4E2-F8D18098C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04800"/>
            <a:ext cx="8424862" cy="5238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someone/something looks…</a:t>
            </a:r>
            <a:endParaRPr lang="ko-KR" alt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9923" name="Text Box 3">
            <a:extLst>
              <a:ext uri="{FF2B5EF4-FFF2-40B4-BE49-F238E27FC236}">
                <a16:creationId xmlns="" xmlns:a16="http://schemas.microsoft.com/office/drawing/2014/main" id="{3ABEC0D0-F722-BD45-A800-12CFEE51C8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2669" y="1494104"/>
            <a:ext cx="5611812" cy="163195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r>
              <a:rPr lang="en-US" altLang="ko-KR" sz="2800">
                <a:latin typeface="Arial" panose="020B0604020202020204" pitchFamily="34" charset="0"/>
                <a:cs typeface="Arial" panose="020B0604020202020204" pitchFamily="34" charset="0"/>
              </a:rPr>
              <a:t>Kristi looks nice.</a:t>
            </a:r>
          </a:p>
          <a:p>
            <a:pPr algn="ctr" eaLnBrk="1" latinLnBrk="1" hangingPunct="1"/>
            <a:r>
              <a:rPr lang="en-US" altLang="ko-KR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latinLnBrk="1" hangingPunct="1"/>
            <a:endParaRPr lang="en-US" altLang="ko-KR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latinLnBrk="1" hangingPunct="1"/>
            <a:endParaRPr lang="en-US" altLang="ko-KR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4">
            <a:extLst>
              <a:ext uri="{FF2B5EF4-FFF2-40B4-BE49-F238E27FC236}">
                <a16:creationId xmlns="" xmlns:a16="http://schemas.microsoft.com/office/drawing/2014/main" id="{F9F9707E-5028-4D22-8579-1C0229070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9792" y="2261369"/>
            <a:ext cx="4274301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latinLnBrk="1" hangingPunct="1">
              <a:spcBef>
                <a:spcPct val="50000"/>
              </a:spcBef>
              <a:defRPr/>
            </a:pPr>
            <a:r>
              <a:rPr lang="ko-KR" altLang="en-US" sz="2800" dirty="0">
                <a:latin typeface="+mn-ea"/>
                <a:ea typeface="+mn-ea"/>
                <a:cs typeface="Times New Roman" pitchFamily="18" charset="0"/>
              </a:rPr>
              <a:t>크리스티가 착</a:t>
            </a:r>
            <a:r>
              <a:rPr lang="ko-KR" altLang="en-US" sz="2800" b="1" dirty="0">
                <a:solidFill>
                  <a:srgbClr val="FF0000"/>
                </a:solidFill>
                <a:latin typeface="+mn-ea"/>
                <a:ea typeface="+mn-ea"/>
                <a:cs typeface="Times New Roman" pitchFamily="18" charset="0"/>
              </a:rPr>
              <a:t>해 보여요</a:t>
            </a:r>
            <a:r>
              <a:rPr lang="en-US" altLang="ko-KR" sz="2800" dirty="0">
                <a:latin typeface="+mn-ea"/>
                <a:ea typeface="+mn-ea"/>
                <a:cs typeface="Times New Roman" pitchFamily="18" charset="0"/>
              </a:rPr>
              <a:t>.</a:t>
            </a:r>
            <a:endParaRPr lang="ko-KR" altLang="en-US" sz="2800" dirty="0">
              <a:latin typeface="+mn-ea"/>
              <a:ea typeface="+mn-ea"/>
              <a:cs typeface="Times New Roman" pitchFamily="18" charset="0"/>
            </a:endParaRPr>
          </a:p>
        </p:txBody>
      </p:sp>
      <p:sp>
        <p:nvSpPr>
          <p:cNvPr id="12" name="Text Box 11">
            <a:extLst>
              <a:ext uri="{FF2B5EF4-FFF2-40B4-BE49-F238E27FC236}">
                <a16:creationId xmlns="" xmlns:a16="http://schemas.microsoft.com/office/drawing/2014/main" id="{F4EF6D57-10FE-448A-A5FF-E7C45C8B5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5663" y="334963"/>
            <a:ext cx="2813050" cy="461962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  <a:defRPr/>
            </a:pPr>
            <a:r>
              <a:rPr lang="en-US" altLang="ko-KR" sz="2400" b="1" dirty="0" smtClean="0">
                <a:solidFill>
                  <a:srgbClr val="7030A0"/>
                </a:solidFill>
                <a:latin typeface="+mn-ea"/>
                <a:ea typeface="+mn-ea"/>
              </a:rPr>
              <a:t>-</a:t>
            </a:r>
            <a:r>
              <a:rPr lang="ko-KR" altLang="en-US" sz="2400" b="1" dirty="0" smtClean="0">
                <a:solidFill>
                  <a:srgbClr val="7030A0"/>
                </a:solidFill>
                <a:latin typeface="+mn-ea"/>
                <a:ea typeface="+mn-ea"/>
              </a:rPr>
              <a:t>아</a:t>
            </a:r>
            <a:r>
              <a:rPr lang="en-US" altLang="ko-KR" sz="2400" b="1" dirty="0" smtClean="0">
                <a:solidFill>
                  <a:srgbClr val="7030A0"/>
                </a:solidFill>
                <a:latin typeface="+mn-ea"/>
                <a:ea typeface="+mn-ea"/>
              </a:rPr>
              <a:t>/</a:t>
            </a:r>
            <a:r>
              <a:rPr lang="ko-KR" altLang="en-US" sz="2400" b="1" dirty="0" smtClean="0">
                <a:solidFill>
                  <a:srgbClr val="7030A0"/>
                </a:solidFill>
                <a:latin typeface="+mn-ea"/>
                <a:ea typeface="+mn-ea"/>
              </a:rPr>
              <a:t>어 </a:t>
            </a:r>
            <a:r>
              <a:rPr lang="ko-KR" altLang="en-US" sz="2400" b="1" dirty="0">
                <a:solidFill>
                  <a:srgbClr val="7030A0"/>
                </a:solidFill>
                <a:latin typeface="+mn-ea"/>
                <a:ea typeface="+mn-ea"/>
              </a:rPr>
              <a:t>보이다</a:t>
            </a:r>
          </a:p>
        </p:txBody>
      </p:sp>
      <p:sp>
        <p:nvSpPr>
          <p:cNvPr id="9" name="Text Box 3">
            <a:extLst>
              <a:ext uri="{FF2B5EF4-FFF2-40B4-BE49-F238E27FC236}">
                <a16:creationId xmlns="" xmlns:a16="http://schemas.microsoft.com/office/drawing/2014/main" id="{393607AC-0886-E14C-961C-A0CB89FAB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2668" y="3878529"/>
            <a:ext cx="5611813" cy="163195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r>
              <a:rPr lang="en-US" altLang="ko-KR" sz="2800">
                <a:latin typeface="Arial" panose="020B0604020202020204" pitchFamily="34" charset="0"/>
                <a:cs typeface="Arial" panose="020B0604020202020204" pitchFamily="34" charset="0"/>
              </a:rPr>
              <a:t>Jennifer looks smart.</a:t>
            </a:r>
          </a:p>
          <a:p>
            <a:pPr algn="ctr" eaLnBrk="1" latinLnBrk="1" hangingPunct="1"/>
            <a:r>
              <a:rPr lang="en-US" altLang="ko-KR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latinLnBrk="1" hangingPunct="1"/>
            <a:endParaRPr lang="en-US" altLang="ko-KR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latinLnBrk="1" hangingPunct="1"/>
            <a:endParaRPr lang="en-US" altLang="ko-KR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4">
            <a:extLst>
              <a:ext uri="{FF2B5EF4-FFF2-40B4-BE49-F238E27FC236}">
                <a16:creationId xmlns="" xmlns:a16="http://schemas.microsoft.com/office/drawing/2014/main" id="{2E509C43-3722-4881-A94F-47978C42E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3768" y="4653136"/>
            <a:ext cx="4634341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latinLnBrk="1" hangingPunct="1">
              <a:spcBef>
                <a:spcPct val="50000"/>
              </a:spcBef>
              <a:defRPr/>
            </a:pPr>
            <a:r>
              <a:rPr lang="ko-KR" altLang="en-US" sz="2800" dirty="0">
                <a:latin typeface="+mn-ea"/>
                <a:ea typeface="+mn-ea"/>
                <a:cs typeface="Times New Roman" pitchFamily="18" charset="0"/>
              </a:rPr>
              <a:t>제니퍼가 똑똑</a:t>
            </a:r>
            <a:r>
              <a:rPr lang="ko-KR" altLang="en-US" sz="2800" b="1" dirty="0">
                <a:solidFill>
                  <a:srgbClr val="FF0000"/>
                </a:solidFill>
                <a:latin typeface="+mn-ea"/>
                <a:ea typeface="+mn-ea"/>
                <a:cs typeface="Times New Roman" pitchFamily="18" charset="0"/>
              </a:rPr>
              <a:t>해 보여요</a:t>
            </a:r>
            <a:r>
              <a:rPr lang="en-US" altLang="ko-KR" sz="2800" dirty="0">
                <a:latin typeface="+mn-ea"/>
                <a:ea typeface="+mn-ea"/>
                <a:cs typeface="Times New Roman" pitchFamily="18" charset="0"/>
              </a:rPr>
              <a:t>.</a:t>
            </a:r>
            <a:endParaRPr lang="ko-KR" altLang="en-US" sz="2800" dirty="0">
              <a:latin typeface="+mn-ea"/>
              <a:ea typeface="+mn-ea"/>
              <a:cs typeface="Times New Roman" pitchFamily="18" charset="0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52FECEEB-851E-334E-B75E-457325EEB411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70AB39DC-31B6-0F4D-BE2C-15FA0F5FDD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40803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3" grpId="0" animBg="1"/>
      <p:bldP spid="6" grpId="0"/>
      <p:bldP spid="12" grpId="0" animBg="1"/>
      <p:bldP spid="9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>
            <a:extLst>
              <a:ext uri="{FF2B5EF4-FFF2-40B4-BE49-F238E27FC236}">
                <a16:creationId xmlns="" xmlns:a16="http://schemas.microsoft.com/office/drawing/2014/main" id="{2F3414B1-2781-6C4A-A5F5-648B9CAA7D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04800"/>
            <a:ext cx="8424862" cy="5238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someone/something looks…</a:t>
            </a:r>
            <a:endParaRPr lang="ko-KR" altLang="en-US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9923" name="Text Box 3">
            <a:extLst>
              <a:ext uri="{FF2B5EF4-FFF2-40B4-BE49-F238E27FC236}">
                <a16:creationId xmlns="" xmlns:a16="http://schemas.microsoft.com/office/drawing/2014/main" id="{9CCD7ECA-4BB0-B74E-BBDE-AB28ED0722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2669" y="1451372"/>
            <a:ext cx="5706085" cy="164147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r>
              <a:rPr lang="en-US" altLang="ko-KR" sz="2800" dirty="0">
                <a:latin typeface="Arial" panose="020B0604020202020204" pitchFamily="34" charset="0"/>
                <a:cs typeface="Arial" panose="020B0604020202020204" pitchFamily="34" charset="0"/>
              </a:rPr>
              <a:t>This apple looks delicious.</a:t>
            </a:r>
          </a:p>
          <a:p>
            <a:pPr algn="ctr" eaLnBrk="1" latinLnBrk="1" hangingPunct="1"/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latinLnBrk="1" hangingPunct="1"/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latinLnBrk="1" hangingPunct="1"/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4">
            <a:extLst>
              <a:ext uri="{FF2B5EF4-FFF2-40B4-BE49-F238E27FC236}">
                <a16:creationId xmlns="" xmlns:a16="http://schemas.microsoft.com/office/drawing/2014/main" id="{0B522E6F-91DD-4B07-82B9-384E87C99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776" y="2204864"/>
            <a:ext cx="4459461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latinLnBrk="1" hangingPunct="1">
              <a:spcBef>
                <a:spcPct val="50000"/>
              </a:spcBef>
              <a:defRPr/>
            </a:pPr>
            <a:r>
              <a:rPr lang="ko-KR" altLang="en-US" sz="2800" dirty="0">
                <a:latin typeface="+mn-ea"/>
                <a:ea typeface="+mn-ea"/>
                <a:cs typeface="Times New Roman" pitchFamily="18" charset="0"/>
              </a:rPr>
              <a:t>이 사과가 맛있</a:t>
            </a:r>
            <a:r>
              <a:rPr lang="ko-KR" altLang="en-US" sz="2800" b="1" dirty="0">
                <a:solidFill>
                  <a:srgbClr val="FF0000"/>
                </a:solidFill>
                <a:latin typeface="+mn-ea"/>
                <a:ea typeface="+mn-ea"/>
                <a:cs typeface="Times New Roman" pitchFamily="18" charset="0"/>
              </a:rPr>
              <a:t>어 보여요</a:t>
            </a:r>
            <a:r>
              <a:rPr lang="en-US" altLang="ko-KR" sz="2800" dirty="0">
                <a:latin typeface="+mn-ea"/>
                <a:ea typeface="+mn-ea"/>
                <a:cs typeface="Times New Roman" pitchFamily="18" charset="0"/>
              </a:rPr>
              <a:t>.</a:t>
            </a:r>
            <a:endParaRPr lang="ko-KR" altLang="en-US" sz="2800" dirty="0">
              <a:latin typeface="+mn-ea"/>
              <a:ea typeface="+mn-ea"/>
              <a:cs typeface="Times New Roman" pitchFamily="18" charset="0"/>
            </a:endParaRPr>
          </a:p>
        </p:txBody>
      </p:sp>
      <p:sp>
        <p:nvSpPr>
          <p:cNvPr id="12" name="Text Box 11">
            <a:extLst>
              <a:ext uri="{FF2B5EF4-FFF2-40B4-BE49-F238E27FC236}">
                <a16:creationId xmlns="" xmlns:a16="http://schemas.microsoft.com/office/drawing/2014/main" id="{BF3CC8A8-E933-477E-8590-A9DBE83F07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5663" y="334963"/>
            <a:ext cx="28130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34" charset="-127"/>
                <a:ea typeface="굴림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  <a:defRPr/>
            </a:pPr>
            <a:r>
              <a:rPr lang="en-US" altLang="ko-KR" sz="2400" b="1" dirty="0" smtClean="0">
                <a:solidFill>
                  <a:srgbClr val="7030A0"/>
                </a:solidFill>
                <a:latin typeface="+mn-ea"/>
                <a:ea typeface="+mn-ea"/>
              </a:rPr>
              <a:t>-</a:t>
            </a:r>
            <a:r>
              <a:rPr lang="ko-KR" altLang="en-US" sz="2400" b="1" dirty="0" smtClean="0">
                <a:solidFill>
                  <a:srgbClr val="7030A0"/>
                </a:solidFill>
                <a:latin typeface="+mn-ea"/>
                <a:ea typeface="+mn-ea"/>
              </a:rPr>
              <a:t>아</a:t>
            </a:r>
            <a:r>
              <a:rPr lang="en-US" altLang="ko-KR" sz="2400" b="1" dirty="0" smtClean="0">
                <a:solidFill>
                  <a:srgbClr val="7030A0"/>
                </a:solidFill>
                <a:latin typeface="+mn-ea"/>
                <a:ea typeface="+mn-ea"/>
              </a:rPr>
              <a:t>/</a:t>
            </a:r>
            <a:r>
              <a:rPr lang="ko-KR" altLang="en-US" sz="2400" b="1" dirty="0" smtClean="0">
                <a:solidFill>
                  <a:srgbClr val="7030A0"/>
                </a:solidFill>
                <a:latin typeface="+mn-ea"/>
                <a:ea typeface="+mn-ea"/>
              </a:rPr>
              <a:t>어 </a:t>
            </a:r>
            <a:r>
              <a:rPr lang="ko-KR" altLang="en-US" sz="2400" b="1" dirty="0">
                <a:solidFill>
                  <a:srgbClr val="7030A0"/>
                </a:solidFill>
                <a:latin typeface="+mn-ea"/>
                <a:ea typeface="+mn-ea"/>
              </a:rPr>
              <a:t>보이다</a:t>
            </a:r>
          </a:p>
        </p:txBody>
      </p:sp>
      <p:sp>
        <p:nvSpPr>
          <p:cNvPr id="9" name="Text Box 3">
            <a:extLst>
              <a:ext uri="{FF2B5EF4-FFF2-40B4-BE49-F238E27FC236}">
                <a16:creationId xmlns="" xmlns:a16="http://schemas.microsoft.com/office/drawing/2014/main" id="{811192B6-F6BB-DB4D-8384-D61A8E82F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0304" y="3918347"/>
            <a:ext cx="5778093" cy="163195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algn="ctr" eaLnBrk="1" latinLnBrk="1" hangingPunct="1"/>
            <a:r>
              <a:rPr lang="en-US" altLang="ko-KR" sz="2800">
                <a:latin typeface="Arial" panose="020B0604020202020204" pitchFamily="34" charset="0"/>
                <a:cs typeface="Arial" panose="020B0604020202020204" pitchFamily="34" charset="0"/>
              </a:rPr>
              <a:t>The shoes looks cool.</a:t>
            </a:r>
          </a:p>
          <a:p>
            <a:pPr algn="ctr" eaLnBrk="1" latinLnBrk="1" hangingPunct="1"/>
            <a:r>
              <a:rPr lang="en-US" altLang="ko-KR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latinLnBrk="1" hangingPunct="1"/>
            <a:endParaRPr lang="en-US" altLang="ko-KR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latinLnBrk="1" hangingPunct="1"/>
            <a:endParaRPr lang="en-US" altLang="ko-KR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4">
            <a:extLst>
              <a:ext uri="{FF2B5EF4-FFF2-40B4-BE49-F238E27FC236}">
                <a16:creationId xmlns="" xmlns:a16="http://schemas.microsoft.com/office/drawing/2014/main" id="{6BD3ECE4-F5B1-4E88-98BB-C537594F73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2854" y="4720971"/>
            <a:ext cx="4345304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latinLnBrk="1" hangingPunct="1">
              <a:spcBef>
                <a:spcPct val="50000"/>
              </a:spcBef>
              <a:defRPr/>
            </a:pPr>
            <a:r>
              <a:rPr lang="ko-KR" altLang="en-US" sz="2800" dirty="0">
                <a:latin typeface="+mn-ea"/>
                <a:ea typeface="+mn-ea"/>
                <a:cs typeface="Times New Roman" pitchFamily="18" charset="0"/>
              </a:rPr>
              <a:t>신발이 멋있</a:t>
            </a:r>
            <a:r>
              <a:rPr lang="ko-KR" altLang="en-US" sz="2800" b="1" dirty="0">
                <a:solidFill>
                  <a:srgbClr val="FF0000"/>
                </a:solidFill>
                <a:latin typeface="+mn-ea"/>
                <a:ea typeface="+mn-ea"/>
                <a:cs typeface="Times New Roman" pitchFamily="18" charset="0"/>
              </a:rPr>
              <a:t>어 보여요</a:t>
            </a:r>
            <a:r>
              <a:rPr lang="en-US" altLang="ko-KR" sz="2800" dirty="0">
                <a:latin typeface="+mn-ea"/>
                <a:ea typeface="+mn-ea"/>
                <a:cs typeface="Times New Roman" pitchFamily="18" charset="0"/>
              </a:rPr>
              <a:t>.</a:t>
            </a:r>
            <a:endParaRPr lang="ko-KR" altLang="en-US" sz="2800" dirty="0">
              <a:latin typeface="+mn-ea"/>
              <a:ea typeface="+mn-ea"/>
              <a:cs typeface="Times New Roman" pitchFamily="18" charset="0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D7FE4A7C-D6F7-0846-9819-CCA684D265A7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923FC319-2326-B244-8BDD-EA4EBEE02C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648" y="6098531"/>
            <a:ext cx="804416" cy="210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37058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3" grpId="0" animBg="1"/>
      <p:bldP spid="6" grpId="0"/>
      <p:bldP spid="12" grpId="0"/>
      <p:bldP spid="9" grpId="0" animBg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61" name="Text Box 5">
            <a:extLst>
              <a:ext uri="{FF2B5EF4-FFF2-40B4-BE49-F238E27FC236}">
                <a16:creationId xmlns="" xmlns:a16="http://schemas.microsoft.com/office/drawing/2014/main" id="{A7C825F8-5B56-1A48-9077-E1098B427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692696"/>
            <a:ext cx="7848872" cy="5047536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ko-KR" altLang="en-US" sz="2800" dirty="0">
                <a:latin typeface="Arial" panose="020B0604020202020204" pitchFamily="34" charset="0"/>
              </a:rPr>
              <a:t>우리 반에서</a:t>
            </a:r>
            <a:r>
              <a:rPr lang="en-US" altLang="ko-KR" sz="2800" dirty="0">
                <a:latin typeface="Arial" panose="020B0604020202020204" pitchFamily="34" charset="0"/>
              </a:rPr>
              <a:t>…….</a:t>
            </a:r>
          </a:p>
          <a:p>
            <a:pPr eaLnBrk="1" latinLnBrk="1" hangingPunct="1">
              <a:spcBef>
                <a:spcPct val="50000"/>
              </a:spcBef>
            </a:pPr>
            <a:endParaRPr lang="en-US" altLang="ko-KR" sz="2800" dirty="0">
              <a:latin typeface="Arial" panose="020B0604020202020204" pitchFamily="34" charset="0"/>
            </a:endParaRPr>
          </a:p>
          <a:p>
            <a:pPr eaLnBrk="1" latinLnBrk="1" hangingPunct="1">
              <a:spcBef>
                <a:spcPct val="50000"/>
              </a:spcBef>
            </a:pPr>
            <a:r>
              <a:rPr lang="en-US" altLang="ko-KR" sz="2800" dirty="0">
                <a:latin typeface="Arial" panose="020B0604020202020204" pitchFamily="34" charset="0"/>
              </a:rPr>
              <a:t>1. </a:t>
            </a:r>
            <a:r>
              <a:rPr lang="ko-KR" altLang="en-US" sz="2800" dirty="0">
                <a:latin typeface="Arial" panose="020B0604020202020204" pitchFamily="34" charset="0"/>
              </a:rPr>
              <a:t>누가 제일 착해 보여요</a:t>
            </a:r>
            <a:r>
              <a:rPr lang="en-US" altLang="ko-KR" sz="2800" dirty="0">
                <a:latin typeface="Arial" panose="020B0604020202020204" pitchFamily="34" charset="0"/>
              </a:rPr>
              <a:t>?</a:t>
            </a:r>
          </a:p>
          <a:p>
            <a:pPr eaLnBrk="1" latinLnBrk="1" hangingPunct="1">
              <a:spcBef>
                <a:spcPct val="50000"/>
              </a:spcBef>
            </a:pPr>
            <a:r>
              <a:rPr lang="en-US" altLang="ko-KR" sz="2800" dirty="0">
                <a:latin typeface="Arial" panose="020B0604020202020204" pitchFamily="34" charset="0"/>
              </a:rPr>
              <a:t>2. </a:t>
            </a:r>
            <a:r>
              <a:rPr lang="ko-KR" altLang="en-US" sz="2800" dirty="0">
                <a:latin typeface="Arial" panose="020B0604020202020204" pitchFamily="34" charset="0"/>
              </a:rPr>
              <a:t>누가 제일 똑똑해 보여요</a:t>
            </a:r>
            <a:r>
              <a:rPr lang="en-US" altLang="ko-KR" sz="2800" dirty="0">
                <a:latin typeface="Arial" panose="020B0604020202020204" pitchFamily="34" charset="0"/>
              </a:rPr>
              <a:t>?</a:t>
            </a:r>
          </a:p>
          <a:p>
            <a:pPr eaLnBrk="1" latinLnBrk="1" hangingPunct="1">
              <a:spcBef>
                <a:spcPct val="50000"/>
              </a:spcBef>
            </a:pPr>
            <a:r>
              <a:rPr lang="en-US" altLang="ko-KR" sz="2800" dirty="0">
                <a:latin typeface="Arial" panose="020B0604020202020204" pitchFamily="34" charset="0"/>
              </a:rPr>
              <a:t>3. </a:t>
            </a:r>
            <a:r>
              <a:rPr lang="ko-KR" altLang="en-US" sz="2800" dirty="0">
                <a:latin typeface="Arial" panose="020B0604020202020204" pitchFamily="34" charset="0"/>
              </a:rPr>
              <a:t>누가 멋있어 보여요</a:t>
            </a:r>
            <a:r>
              <a:rPr lang="en-US" altLang="ko-KR" sz="2800" dirty="0">
                <a:latin typeface="Arial" panose="020B0604020202020204" pitchFamily="34" charset="0"/>
              </a:rPr>
              <a:t>?</a:t>
            </a:r>
          </a:p>
          <a:p>
            <a:pPr eaLnBrk="1" latinLnBrk="1" hangingPunct="1">
              <a:spcBef>
                <a:spcPct val="50000"/>
              </a:spcBef>
            </a:pPr>
            <a:r>
              <a:rPr lang="en-US" altLang="ko-KR" sz="2800" dirty="0">
                <a:latin typeface="Arial" panose="020B0604020202020204" pitchFamily="34" charset="0"/>
              </a:rPr>
              <a:t>4. </a:t>
            </a:r>
            <a:r>
              <a:rPr lang="ko-KR" altLang="en-US" sz="2800" dirty="0">
                <a:latin typeface="Arial" panose="020B0604020202020204" pitchFamily="34" charset="0"/>
              </a:rPr>
              <a:t>누가 제일 행복해 보여요</a:t>
            </a:r>
            <a:r>
              <a:rPr lang="en-US" altLang="ko-KR" sz="2800" dirty="0">
                <a:latin typeface="Arial" panose="020B0604020202020204" pitchFamily="34" charset="0"/>
              </a:rPr>
              <a:t>?</a:t>
            </a:r>
          </a:p>
          <a:p>
            <a:pPr eaLnBrk="1" latinLnBrk="1" hangingPunct="1">
              <a:spcBef>
                <a:spcPct val="50000"/>
              </a:spcBef>
            </a:pPr>
            <a:r>
              <a:rPr lang="en-US" altLang="ko-KR" sz="2800" dirty="0">
                <a:latin typeface="Arial" panose="020B0604020202020204" pitchFamily="34" charset="0"/>
              </a:rPr>
              <a:t>5. </a:t>
            </a:r>
            <a:r>
              <a:rPr lang="ko-KR" altLang="en-US" sz="2800" dirty="0">
                <a:latin typeface="Arial" panose="020B0604020202020204" pitchFamily="34" charset="0"/>
              </a:rPr>
              <a:t>누가 제일 재미있어 보여요</a:t>
            </a:r>
            <a:r>
              <a:rPr lang="en-US" altLang="ko-KR" sz="2800" dirty="0">
                <a:latin typeface="Arial" panose="020B0604020202020204" pitchFamily="34" charset="0"/>
              </a:rPr>
              <a:t>?</a:t>
            </a:r>
          </a:p>
          <a:p>
            <a:pPr eaLnBrk="1" latinLnBrk="1" hangingPunct="1">
              <a:spcBef>
                <a:spcPct val="50000"/>
              </a:spcBef>
            </a:pPr>
            <a:endParaRPr lang="en-US" altLang="ko-KR" sz="2800" dirty="0">
              <a:latin typeface="Arial" panose="020B0604020202020204" pitchFamily="34" charset="0"/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46318B0F-8D68-1D4D-804A-796C7F771EB7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0775470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6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52B49F72-69E8-9F4E-B2E2-3F2D7A68BC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640960" cy="5832648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EFFCC59B-9BFC-044E-BDF1-C5B7ACE0C63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D207398-22DC-E246-839D-DA368613298D}"/>
              </a:ext>
            </a:extLst>
          </p:cNvPr>
          <p:cNvSpPr txBox="1"/>
          <p:nvPr/>
        </p:nvSpPr>
        <p:spPr>
          <a:xfrm>
            <a:off x="5724128" y="3392740"/>
            <a:ext cx="1512168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작아 보여요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ED992FC-3B5E-DC47-AAEA-203EFCA295A1}"/>
              </a:ext>
            </a:extLst>
          </p:cNvPr>
          <p:cNvSpPr txBox="1"/>
          <p:nvPr/>
        </p:nvSpPr>
        <p:spPr>
          <a:xfrm>
            <a:off x="4283968" y="4459632"/>
            <a:ext cx="1656184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똑똑해 보여요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634B4FBA-C1DA-4649-804B-7AD4AC3E84B4}"/>
              </a:ext>
            </a:extLst>
          </p:cNvPr>
          <p:cNvSpPr txBox="1"/>
          <p:nvPr/>
        </p:nvSpPr>
        <p:spPr>
          <a:xfrm>
            <a:off x="4067944" y="5494768"/>
            <a:ext cx="1404156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어려워 보여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07466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8F4909AE-563A-0144-9FDB-7F94DEF35D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04862"/>
            <a:ext cx="8435280" cy="5221301"/>
          </a:xfrm>
        </p:spPr>
      </p:pic>
      <p:sp>
        <p:nvSpPr>
          <p:cNvPr id="6" name="Title 1">
            <a:extLst>
              <a:ext uri="{FF2B5EF4-FFF2-40B4-BE49-F238E27FC236}">
                <a16:creationId xmlns="" xmlns:a16="http://schemas.microsoft.com/office/drawing/2014/main" id="{81314272-7F20-3B41-9BF0-FD762755A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780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 smtClean="0"/>
              <a:t>배워 봐요</a:t>
            </a:r>
            <a:r>
              <a:rPr lang="en-US" altLang="ko-KR" sz="3600" dirty="0" smtClean="0"/>
              <a:t>    </a:t>
            </a:r>
            <a:r>
              <a:rPr lang="en-US" altLang="ko-KR" sz="2800" dirty="0"/>
              <a:t>P</a:t>
            </a:r>
            <a:r>
              <a:rPr lang="en-US" altLang="ko-KR" sz="2800" dirty="0" smtClean="0"/>
              <a:t>. 71 </a:t>
            </a:r>
            <a:endParaRPr lang="en-US" sz="28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63CD9E03-9D2C-C047-9CD2-9F2F9DE6258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208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8E64A76A-1E69-D542-88AF-2F74B2C0BB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32" y="116632"/>
            <a:ext cx="8712968" cy="6048672"/>
          </a:xfrm>
        </p:spPr>
      </p:pic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8536B40D-5091-FA4D-B805-281C2604139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72D4568-71BF-DB4A-A154-C45954499A07}"/>
              </a:ext>
            </a:extLst>
          </p:cNvPr>
          <p:cNvSpPr txBox="1"/>
          <p:nvPr/>
        </p:nvSpPr>
        <p:spPr>
          <a:xfrm>
            <a:off x="5364088" y="3212976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0070C0"/>
                </a:solidFill>
              </a:rPr>
              <a:t>구경하면서 골라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6FD1DDF6-A7A5-7446-AAAB-36D978DEAD37}"/>
              </a:ext>
            </a:extLst>
          </p:cNvPr>
          <p:cNvSpPr txBox="1"/>
          <p:nvPr/>
        </p:nvSpPr>
        <p:spPr>
          <a:xfrm>
            <a:off x="4355976" y="4270635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0070C0"/>
                </a:solidFill>
              </a:rPr>
              <a:t>요리책을 보면서 만들었어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FB40BB3D-4F59-B748-B6F6-16FBB5C288B4}"/>
              </a:ext>
            </a:extLst>
          </p:cNvPr>
          <p:cNvSpPr txBox="1"/>
          <p:nvPr/>
        </p:nvSpPr>
        <p:spPr>
          <a:xfrm>
            <a:off x="5148064" y="5359760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0070C0"/>
                </a:solidFill>
              </a:rPr>
              <a:t>걸으면서 이야기하자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067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=""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3792" y="332656"/>
            <a:ext cx="8316416" cy="3240360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3-2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8</a:t>
            </a:r>
            <a:r>
              <a:rPr kumimoji="1" lang="ko-KR" altLang="en-US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 과 팝콘을 먹으면서 영화를 봤어</a:t>
            </a: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200" dirty="0">
                <a:latin typeface="Times New Roman" panose="02020603050405020304" pitchFamily="18" charset="0"/>
                <a:ea typeface="Gulim" panose="020B0600000101010101" pitchFamily="34" charset="-127"/>
              </a:rPr>
              <a:t>I watched the movie while eating </a:t>
            </a:r>
            <a:r>
              <a:rPr kumimoji="1" lang="en-US" altLang="ko-KR" sz="3200" dirty="0" smtClean="0">
                <a:latin typeface="Times New Roman" panose="02020603050405020304" pitchFamily="18" charset="0"/>
                <a:ea typeface="Gulim" panose="020B0600000101010101" pitchFamily="34" charset="-127"/>
              </a:rPr>
              <a:t>popcorn</a:t>
            </a:r>
            <a:endParaRPr kumimoji="1" lang="en-US" altLang="en-US" sz="3200" dirty="0"/>
          </a:p>
        </p:txBody>
      </p:sp>
      <p:sp>
        <p:nvSpPr>
          <p:cNvPr id="14338" name="부제목 2">
            <a:extLst>
              <a:ext uri="{FF2B5EF4-FFF2-40B4-BE49-F238E27FC236}">
                <a16:creationId xmlns=""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13792" y="3933056"/>
            <a:ext cx="8406680" cy="2346643"/>
          </a:xfrm>
          <a:solidFill>
            <a:schemeClr val="accent2">
              <a:lumMod val="20000"/>
              <a:lumOff val="80000"/>
            </a:schemeClr>
          </a:solidFill>
        </p:spPr>
        <p:txBody>
          <a:bodyPr anchor="t"/>
          <a:lstStyle/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학습내용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Learning contents</a:t>
            </a: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V -</a:t>
            </a:r>
            <a:r>
              <a:rPr kumimoji="1" lang="ko-KR" altLang="en-US" dirty="0" smtClean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아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/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어 보이다</a:t>
            </a: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V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-</a:t>
            </a:r>
            <a:r>
              <a:rPr kumimoji="1" lang="en-US" altLang="ko-KR" dirty="0" smtClean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(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으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)</a:t>
            </a:r>
            <a:r>
              <a:rPr kumimoji="1" lang="ko-KR" altLang="en-US" dirty="0" err="1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면서</a:t>
            </a: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8049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  <p:bldP spid="14337" grpId="1" animBg="1"/>
      <p:bldP spid="14338" grpId="0" uiExpand="1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87" y="188640"/>
            <a:ext cx="8229600" cy="79208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  </a:t>
            </a:r>
            <a:r>
              <a:rPr lang="en-US" altLang="ko-KR" sz="3600" dirty="0" smtClean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-(</a:t>
            </a:r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으</a:t>
            </a:r>
            <a:r>
              <a:rPr lang="en-US" altLang="ko-KR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)</a:t>
            </a:r>
            <a:r>
              <a:rPr lang="ko-KR" altLang="en-US" sz="3600" dirty="0" err="1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면서</a:t>
            </a:r>
            <a:r>
              <a:rPr lang="ko-KR" altLang="en-US" sz="3600" dirty="0">
                <a:solidFill>
                  <a:schemeClr val="tx1"/>
                </a:solidFill>
                <a:latin typeface="Gill Sans"/>
                <a:cs typeface="Gill Sans"/>
                <a:sym typeface="Gill Sans"/>
              </a:rPr>
              <a:t>    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968552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/>
              <a:t>두 가지 이상의 동작이 함께 일어남을 나타냄</a:t>
            </a:r>
            <a:r>
              <a:rPr lang="en-US" altLang="ko-KR" sz="2800" dirty="0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/>
              <a:t>This is used when two actions take place simultaneously.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ko-KR" altLang="en-US" sz="2800" dirty="0"/>
              <a:t>예</a:t>
            </a:r>
            <a:r>
              <a:rPr lang="en-US" altLang="ko-KR" sz="2800" dirty="0"/>
              <a:t>:</a:t>
            </a:r>
            <a:r>
              <a:rPr lang="ko-KR" altLang="en-US" sz="2800" dirty="0"/>
              <a:t> 음악을 들</a:t>
            </a:r>
            <a:r>
              <a:rPr lang="ko-KR" altLang="en-US" sz="2800" b="1" u="sng" dirty="0">
                <a:solidFill>
                  <a:srgbClr val="7030A0"/>
                </a:solidFill>
              </a:rPr>
              <a:t>으면서</a:t>
            </a:r>
            <a:r>
              <a:rPr lang="ko-KR" altLang="en-US" sz="2800" dirty="0"/>
              <a:t> 운동을 해요</a:t>
            </a:r>
            <a:r>
              <a:rPr lang="en-US" altLang="ko-KR" sz="2800" dirty="0"/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ko-KR" altLang="en-US" sz="2800" dirty="0"/>
              <a:t>      </a:t>
            </a:r>
            <a:r>
              <a:rPr lang="ko-KR" altLang="en-US" sz="2800" dirty="0" smtClean="0"/>
              <a:t>   요리책을 </a:t>
            </a:r>
            <a:r>
              <a:rPr lang="ko-KR" altLang="en-US" sz="2800" dirty="0"/>
              <a:t>보</a:t>
            </a:r>
            <a:r>
              <a:rPr lang="ko-KR" altLang="en-US" sz="2800" b="1" u="sng" dirty="0">
                <a:solidFill>
                  <a:srgbClr val="7030A0"/>
                </a:solidFill>
              </a:rPr>
              <a:t>면서</a:t>
            </a:r>
            <a:r>
              <a:rPr lang="ko-KR" altLang="en-US" sz="2800" dirty="0"/>
              <a:t> 음식을 만들어요</a:t>
            </a:r>
            <a:r>
              <a:rPr lang="en-US" altLang="ko-KR" sz="2800" dirty="0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endParaRPr lang="en-US" altLang="ko-KR" sz="28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="" xmlns:a16="http://schemas.microsoft.com/office/drawing/2014/main" id="{F017C0B6-2182-0543-A896-84F9CFD53E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4094281"/>
              </p:ext>
            </p:extLst>
          </p:nvPr>
        </p:nvGraphicFramePr>
        <p:xfrm>
          <a:off x="683568" y="4437112"/>
          <a:ext cx="7704855" cy="1440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17205">
                  <a:extLst>
                    <a:ext uri="{9D8B030D-6E8A-4147-A177-3AD203B41FA5}">
                      <a16:colId xmlns="" xmlns:a16="http://schemas.microsoft.com/office/drawing/2014/main" val="3825663979"/>
                    </a:ext>
                  </a:extLst>
                </a:gridCol>
                <a:gridCol w="2543825">
                  <a:extLst>
                    <a:ext uri="{9D8B030D-6E8A-4147-A177-3AD203B41FA5}">
                      <a16:colId xmlns="" xmlns:a16="http://schemas.microsoft.com/office/drawing/2014/main" val="196722340"/>
                    </a:ext>
                  </a:extLst>
                </a:gridCol>
                <a:gridCol w="2543825">
                  <a:extLst>
                    <a:ext uri="{9D8B030D-6E8A-4147-A177-3AD203B41FA5}">
                      <a16:colId xmlns="" xmlns:a16="http://schemas.microsoft.com/office/drawing/2014/main" val="1686489337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 </a:t>
                      </a:r>
                      <a:r>
                        <a:rPr lang="ko-KR" altLang="en-US" dirty="0"/>
                        <a:t>받침 </a:t>
                      </a:r>
                      <a:r>
                        <a:rPr lang="en-US" altLang="ko-KR" dirty="0"/>
                        <a:t>O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 </a:t>
                      </a:r>
                      <a:r>
                        <a:rPr lang="ko-KR" altLang="en-US" dirty="0" smtClean="0"/>
                        <a:t> </a:t>
                      </a:r>
                      <a:r>
                        <a:rPr lang="en-US" altLang="ko-KR" dirty="0" smtClean="0"/>
                        <a:t>-</a:t>
                      </a:r>
                      <a:r>
                        <a:rPr lang="ko-KR" altLang="en-US" dirty="0" smtClean="0"/>
                        <a:t>으면서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먹으면서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들으면서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759768884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받침 </a:t>
                      </a:r>
                      <a:r>
                        <a:rPr lang="en-US" altLang="ko-KR" dirty="0"/>
                        <a:t>X, </a:t>
                      </a:r>
                      <a:r>
                        <a:rPr lang="ko-KR" altLang="en-US" dirty="0" err="1"/>
                        <a:t>ㄹ</a:t>
                      </a:r>
                      <a:r>
                        <a:rPr lang="ko-KR" altLang="en-US" dirty="0"/>
                        <a:t> 받침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 </a:t>
                      </a:r>
                      <a:r>
                        <a:rPr lang="en-US" altLang="ko-KR" dirty="0"/>
                        <a:t>-</a:t>
                      </a:r>
                      <a:r>
                        <a:rPr lang="ko-KR" altLang="en-US" dirty="0" err="1"/>
                        <a:t>면서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/>
                        <a:t>가면서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살면서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3142661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247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ext Box 2">
            <a:extLst>
              <a:ext uri="{FF2B5EF4-FFF2-40B4-BE49-F238E27FC236}">
                <a16:creationId xmlns="" xmlns:a16="http://schemas.microsoft.com/office/drawing/2014/main" id="{62E89C9D-6A59-D04A-8ADC-5433F864F8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116632"/>
            <a:ext cx="8568952" cy="87716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ko-KR" altLang="en-US" dirty="0">
                <a:ea typeface="굴림" pitchFamily="50" charset="-127"/>
              </a:rPr>
              <a:t>  </a:t>
            </a:r>
            <a:r>
              <a:rPr lang="en-US" altLang="ko-KR" sz="2400" dirty="0">
                <a:solidFill>
                  <a:schemeClr val="tx1"/>
                </a:solidFill>
                <a:ea typeface="굴림" pitchFamily="50" charset="-127"/>
              </a:rPr>
              <a:t>The clausal connective  </a:t>
            </a:r>
            <a:r>
              <a:rPr lang="en-US" altLang="ko-KR" sz="2400" dirty="0" smtClean="0">
                <a:solidFill>
                  <a:schemeClr val="tx1"/>
                </a:solidFill>
                <a:ea typeface="굴림" pitchFamily="50" charset="-127"/>
              </a:rPr>
              <a:t>-(</a:t>
            </a:r>
            <a:r>
              <a:rPr lang="ko-KR" altLang="en-US" sz="2400" dirty="0">
                <a:solidFill>
                  <a:schemeClr val="tx1"/>
                </a:solidFill>
                <a:ea typeface="굴림" pitchFamily="50" charset="-127"/>
              </a:rPr>
              <a:t>으)</a:t>
            </a:r>
            <a:r>
              <a:rPr lang="ko-KR" altLang="en-US" sz="2400" dirty="0" err="1">
                <a:solidFill>
                  <a:schemeClr val="tx1"/>
                </a:solidFill>
                <a:ea typeface="굴림" pitchFamily="50" charset="-127"/>
              </a:rPr>
              <a:t>면서</a:t>
            </a:r>
            <a:endParaRPr lang="en-US" altLang="ko-KR" sz="2400" dirty="0">
              <a:solidFill>
                <a:schemeClr val="tx1"/>
              </a:solidFill>
              <a:ea typeface="굴림" pitchFamily="50" charset="-127"/>
            </a:endParaRPr>
          </a:p>
          <a:p>
            <a:pPr algn="ctr">
              <a:spcBef>
                <a:spcPct val="50000"/>
              </a:spcBef>
              <a:defRPr/>
            </a:pPr>
            <a:endParaRPr lang="en-US" altLang="ko-KR" dirty="0">
              <a:ea typeface="굴림" pitchFamily="50" charset="-127"/>
            </a:endParaRPr>
          </a:p>
        </p:txBody>
      </p:sp>
      <p:sp>
        <p:nvSpPr>
          <p:cNvPr id="59395" name="Text Box 3">
            <a:extLst>
              <a:ext uri="{FF2B5EF4-FFF2-40B4-BE49-F238E27FC236}">
                <a16:creationId xmlns="" xmlns:a16="http://schemas.microsoft.com/office/drawing/2014/main" id="{6982A293-2685-C74F-8041-CF16D399D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9632" y="1484784"/>
            <a:ext cx="6786563" cy="400725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en-US" altLang="ko-KR" dirty="0">
              <a:ea typeface="굴림" panose="020B0600000101010101" pitchFamily="34" charset="-127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ko-KR" dirty="0">
                <a:ea typeface="굴림" panose="020B0600000101010101" pitchFamily="34" charset="-127"/>
              </a:rPr>
              <a:t>A: </a:t>
            </a:r>
            <a:r>
              <a:rPr lang="ko-KR" altLang="en-US" dirty="0">
                <a:ea typeface="굴림" panose="020B0600000101010101" pitchFamily="34" charset="-127"/>
              </a:rPr>
              <a:t>학생들이 아르바이트를 많이 하지요?</a:t>
            </a:r>
          </a:p>
          <a:p>
            <a:pPr eaLnBrk="1" hangingPunct="1">
              <a:spcBef>
                <a:spcPct val="20000"/>
              </a:spcBef>
            </a:pPr>
            <a:r>
              <a:rPr lang="en-US" altLang="ko-KR" dirty="0">
                <a:ea typeface="굴림" panose="020B0600000101010101" pitchFamily="34" charset="-127"/>
              </a:rPr>
              <a:t>B: </a:t>
            </a:r>
            <a:r>
              <a:rPr lang="ko-KR" altLang="en-US" dirty="0">
                <a:ea typeface="굴림" panose="020B0600000101010101" pitchFamily="34" charset="-127"/>
              </a:rPr>
              <a:t>네, 일하</a:t>
            </a:r>
            <a:r>
              <a:rPr lang="ko-KR" altLang="en-US" dirty="0">
                <a:solidFill>
                  <a:srgbClr val="3333FF"/>
                </a:solidFill>
                <a:ea typeface="굴림" panose="020B0600000101010101" pitchFamily="34" charset="-127"/>
              </a:rPr>
              <a:t>면서</a:t>
            </a:r>
            <a:r>
              <a:rPr lang="ko-KR" altLang="en-US" dirty="0">
                <a:ea typeface="굴림" panose="020B0600000101010101" pitchFamily="34" charset="-127"/>
              </a:rPr>
              <a:t> 학교에 다니는 학생들이 많아요.</a:t>
            </a:r>
          </a:p>
          <a:p>
            <a:pPr eaLnBrk="1" hangingPunct="1">
              <a:spcBef>
                <a:spcPct val="20000"/>
              </a:spcBef>
            </a:pPr>
            <a:endParaRPr lang="ko-KR" altLang="en-US" sz="1200" dirty="0">
              <a:ea typeface="굴림" panose="020B0600000101010101" pitchFamily="34" charset="-127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ko-KR" dirty="0">
                <a:ea typeface="굴림" panose="020B0600000101010101" pitchFamily="34" charset="-127"/>
              </a:rPr>
              <a:t>A: </a:t>
            </a:r>
            <a:r>
              <a:rPr lang="ko-KR" altLang="en-US" dirty="0">
                <a:ea typeface="굴림" panose="020B0600000101010101" pitchFamily="34" charset="-127"/>
              </a:rPr>
              <a:t>저는 음악을 들</a:t>
            </a:r>
            <a:r>
              <a:rPr lang="ko-KR" altLang="en-US" dirty="0">
                <a:solidFill>
                  <a:srgbClr val="FF0000"/>
                </a:solidFill>
                <a:ea typeface="굴림" panose="020B0600000101010101" pitchFamily="34" charset="-127"/>
              </a:rPr>
              <a:t>으</a:t>
            </a:r>
            <a:r>
              <a:rPr lang="ko-KR" altLang="en-US" dirty="0">
                <a:solidFill>
                  <a:srgbClr val="3333FF"/>
                </a:solidFill>
                <a:ea typeface="굴림" panose="020B0600000101010101" pitchFamily="34" charset="-127"/>
              </a:rPr>
              <a:t>면서</a:t>
            </a:r>
            <a:r>
              <a:rPr lang="ko-KR" altLang="en-US" dirty="0">
                <a:ea typeface="굴림" panose="020B0600000101010101" pitchFamily="34" charset="-127"/>
              </a:rPr>
              <a:t> 샤워를 해요.</a:t>
            </a:r>
          </a:p>
          <a:p>
            <a:pPr eaLnBrk="1" hangingPunct="1">
              <a:spcBef>
                <a:spcPct val="20000"/>
              </a:spcBef>
            </a:pPr>
            <a:r>
              <a:rPr lang="en-US" altLang="ko-KR" dirty="0">
                <a:ea typeface="굴림" panose="020B0600000101010101" pitchFamily="34" charset="-127"/>
              </a:rPr>
              <a:t>B: </a:t>
            </a:r>
            <a:r>
              <a:rPr lang="ko-KR" altLang="en-US" dirty="0">
                <a:ea typeface="굴림" panose="020B0600000101010101" pitchFamily="34" charset="-127"/>
              </a:rPr>
              <a:t>그래요? 저는 춤 추</a:t>
            </a:r>
            <a:r>
              <a:rPr lang="ko-KR" altLang="en-US" dirty="0">
                <a:solidFill>
                  <a:srgbClr val="3333FF"/>
                </a:solidFill>
                <a:ea typeface="굴림" panose="020B0600000101010101" pitchFamily="34" charset="-127"/>
              </a:rPr>
              <a:t>면서</a:t>
            </a:r>
            <a:r>
              <a:rPr lang="ko-KR" altLang="en-US" dirty="0">
                <a:ea typeface="굴림" panose="020B0600000101010101" pitchFamily="34" charset="-127"/>
              </a:rPr>
              <a:t> 샤워하는데요.</a:t>
            </a:r>
          </a:p>
          <a:p>
            <a:pPr eaLnBrk="1" hangingPunct="1">
              <a:spcBef>
                <a:spcPct val="20000"/>
              </a:spcBef>
            </a:pPr>
            <a:endParaRPr lang="ko-KR" altLang="en-US" sz="1200" dirty="0">
              <a:ea typeface="굴림" panose="020B0600000101010101" pitchFamily="34" charset="-127"/>
            </a:endParaRPr>
          </a:p>
          <a:p>
            <a:pPr eaLnBrk="1" hangingPunct="1">
              <a:spcBef>
                <a:spcPct val="20000"/>
              </a:spcBef>
            </a:pPr>
            <a:r>
              <a:rPr lang="en-US" altLang="ko-KR" dirty="0">
                <a:ea typeface="굴림" panose="020B0600000101010101" pitchFamily="34" charset="-127"/>
              </a:rPr>
              <a:t>A: </a:t>
            </a:r>
            <a:r>
              <a:rPr lang="ko-KR" altLang="en-US" dirty="0">
                <a:ea typeface="굴림" panose="020B0600000101010101" pitchFamily="34" charset="-127"/>
              </a:rPr>
              <a:t>보통 언제 텔레비전을 보세요? </a:t>
            </a:r>
          </a:p>
          <a:p>
            <a:pPr eaLnBrk="1" hangingPunct="1">
              <a:spcBef>
                <a:spcPct val="20000"/>
              </a:spcBef>
            </a:pPr>
            <a:r>
              <a:rPr lang="en-US" altLang="ko-KR" dirty="0">
                <a:ea typeface="굴림" panose="020B0600000101010101" pitchFamily="34" charset="-127"/>
              </a:rPr>
              <a:t>B: </a:t>
            </a:r>
            <a:r>
              <a:rPr lang="ko-KR" altLang="en-US" dirty="0">
                <a:ea typeface="굴림" panose="020B0600000101010101" pitchFamily="34" charset="-127"/>
              </a:rPr>
              <a:t>저는 보통 저녁 먹</a:t>
            </a:r>
            <a:r>
              <a:rPr lang="ko-KR" altLang="en-US" dirty="0">
                <a:solidFill>
                  <a:srgbClr val="FF0000"/>
                </a:solidFill>
                <a:ea typeface="굴림" panose="020B0600000101010101" pitchFamily="34" charset="-127"/>
              </a:rPr>
              <a:t>으</a:t>
            </a:r>
            <a:r>
              <a:rPr lang="ko-KR" altLang="en-US" dirty="0">
                <a:solidFill>
                  <a:srgbClr val="3333FF"/>
                </a:solidFill>
                <a:ea typeface="굴림" panose="020B0600000101010101" pitchFamily="34" charset="-127"/>
              </a:rPr>
              <a:t>면서</a:t>
            </a:r>
            <a:r>
              <a:rPr lang="ko-KR" altLang="en-US" dirty="0">
                <a:ea typeface="굴림" panose="020B0600000101010101" pitchFamily="34" charset="-127"/>
              </a:rPr>
              <a:t> 봐요.</a:t>
            </a:r>
            <a:endParaRPr lang="en-US" altLang="ko-KR" dirty="0">
              <a:ea typeface="굴림" panose="020B0600000101010101" pitchFamily="34" charset="-127"/>
            </a:endParaRPr>
          </a:p>
          <a:p>
            <a:pPr eaLnBrk="1" hangingPunct="1">
              <a:spcBef>
                <a:spcPct val="20000"/>
              </a:spcBef>
            </a:pPr>
            <a:endParaRPr lang="ko-KR" altLang="en-US" dirty="0">
              <a:ea typeface="굴림" panose="020B0600000101010101" pitchFamily="34" charset="-127"/>
            </a:endParaRPr>
          </a:p>
        </p:txBody>
      </p:sp>
      <p:sp>
        <p:nvSpPr>
          <p:cNvPr id="126980" name="Rectangle 4">
            <a:extLst>
              <a:ext uri="{FF2B5EF4-FFF2-40B4-BE49-F238E27FC236}">
                <a16:creationId xmlns="" xmlns:a16="http://schemas.microsoft.com/office/drawing/2014/main" id="{D1AB4465-D101-054D-88F8-2F895EFA38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0925" y="523528"/>
            <a:ext cx="2085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ko-KR" altLang="en-US" dirty="0">
                <a:solidFill>
                  <a:srgbClr val="FF0000"/>
                </a:solidFill>
                <a:ea typeface="굴림" panose="020B0600000101010101" pitchFamily="34" charset="-127"/>
              </a:rPr>
              <a:t>‘</a:t>
            </a:r>
            <a:r>
              <a:rPr lang="en-US" altLang="ko-KR" dirty="0">
                <a:solidFill>
                  <a:srgbClr val="FF0000"/>
                </a:solidFill>
                <a:ea typeface="굴림" panose="020B0600000101010101" pitchFamily="34" charset="-127"/>
              </a:rPr>
              <a:t>while  </a:t>
            </a:r>
            <a:r>
              <a:rPr lang="en-US" altLang="ko-KR" dirty="0" err="1">
                <a:solidFill>
                  <a:srgbClr val="FF0000"/>
                </a:solidFill>
                <a:ea typeface="굴림" panose="020B0600000101010101" pitchFamily="34" charset="-127"/>
              </a:rPr>
              <a:t>V~ing</a:t>
            </a:r>
            <a:r>
              <a:rPr lang="en-US" altLang="ko-KR" dirty="0">
                <a:solidFill>
                  <a:srgbClr val="FF0000"/>
                </a:solidFill>
                <a:ea typeface="굴림" panose="020B0600000101010101" pitchFamily="34" charset="-127"/>
              </a:rPr>
              <a:t>’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BD09051-433C-4B41-8862-9A2B28F0E2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93E51AAB-2D91-034F-A9DD-1B6C1BB2B97B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663858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78" grpId="0" animBg="1"/>
      <p:bldP spid="59395" grpId="0" animBg="1"/>
      <p:bldP spid="12698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2">
            <a:extLst>
              <a:ext uri="{FF2B5EF4-FFF2-40B4-BE49-F238E27FC236}">
                <a16:creationId xmlns="" xmlns:a16="http://schemas.microsoft.com/office/drawing/2014/main" id="{6D68D3A6-ED8C-D84D-863E-488AABF8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0213" y="1194892"/>
            <a:ext cx="1981200" cy="138499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dirty="0">
                <a:ea typeface="굴림" panose="020B0600000101010101" pitchFamily="34" charset="-127"/>
              </a:rPr>
              <a:t>영화를 보-다	</a:t>
            </a:r>
          </a:p>
          <a:p>
            <a:pPr eaLnBrk="1" hangingPunct="1">
              <a:spcBef>
                <a:spcPct val="50000"/>
              </a:spcBef>
            </a:pPr>
            <a:r>
              <a:rPr lang="ko-KR" altLang="en-US" dirty="0">
                <a:ea typeface="굴림" panose="020B0600000101010101" pitchFamily="34" charset="-127"/>
              </a:rPr>
              <a:t>저녁을 먹-다</a:t>
            </a:r>
          </a:p>
        </p:txBody>
      </p:sp>
      <p:sp>
        <p:nvSpPr>
          <p:cNvPr id="128003" name="Text Box 3">
            <a:extLst>
              <a:ext uri="{FF2B5EF4-FFF2-40B4-BE49-F238E27FC236}">
                <a16:creationId xmlns="" xmlns:a16="http://schemas.microsoft.com/office/drawing/2014/main" id="{5C431395-9418-894A-9621-7B480B55C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3928" y="1194892"/>
            <a:ext cx="197961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dirty="0">
                <a:ea typeface="굴림" panose="020B0600000101010101" pitchFamily="34" charset="-127"/>
              </a:rPr>
              <a:t>보 </a:t>
            </a:r>
            <a:r>
              <a:rPr lang="en-US" altLang="ko-KR" dirty="0" smtClean="0">
                <a:ea typeface="굴림" panose="020B0600000101010101" pitchFamily="34" charset="-127"/>
              </a:rPr>
              <a:t>+ </a:t>
            </a:r>
            <a:r>
              <a:rPr lang="ko-KR" altLang="en-US" dirty="0" smtClean="0">
                <a:solidFill>
                  <a:srgbClr val="3333FF"/>
                </a:solidFill>
                <a:ea typeface="굴림" panose="020B0600000101010101" pitchFamily="34" charset="-127"/>
              </a:rPr>
              <a:t>면서</a:t>
            </a:r>
            <a:r>
              <a:rPr lang="ko-KR" altLang="en-US" dirty="0">
                <a:ea typeface="굴림" panose="020B0600000101010101" pitchFamily="34" charset="-127"/>
              </a:rPr>
              <a:t>	</a:t>
            </a:r>
          </a:p>
          <a:p>
            <a:pPr eaLnBrk="1" hangingPunct="1">
              <a:spcBef>
                <a:spcPct val="50000"/>
              </a:spcBef>
            </a:pPr>
            <a:r>
              <a:rPr lang="ko-KR" altLang="en-US" dirty="0">
                <a:ea typeface="굴림" panose="020B0600000101010101" pitchFamily="34" charset="-127"/>
              </a:rPr>
              <a:t>먹 </a:t>
            </a:r>
            <a:r>
              <a:rPr lang="en-US" altLang="ko-KR" dirty="0" smtClean="0">
                <a:ea typeface="굴림" panose="020B0600000101010101" pitchFamily="34" charset="-127"/>
              </a:rPr>
              <a:t>+ </a:t>
            </a:r>
            <a:r>
              <a:rPr lang="ko-KR" altLang="en-US" dirty="0" smtClean="0">
                <a:solidFill>
                  <a:srgbClr val="FF0000"/>
                </a:solidFill>
                <a:ea typeface="굴림" panose="020B0600000101010101" pitchFamily="34" charset="-127"/>
              </a:rPr>
              <a:t>으</a:t>
            </a:r>
            <a:r>
              <a:rPr lang="ko-KR" altLang="en-US" dirty="0" smtClean="0">
                <a:solidFill>
                  <a:srgbClr val="3333FF"/>
                </a:solidFill>
                <a:ea typeface="굴림" panose="020B0600000101010101" pitchFamily="34" charset="-127"/>
              </a:rPr>
              <a:t>면서</a:t>
            </a:r>
            <a:endParaRPr lang="ko-KR" altLang="en-US" dirty="0">
              <a:solidFill>
                <a:srgbClr val="3333FF"/>
              </a:solidFill>
              <a:ea typeface="굴림" panose="020B0600000101010101" pitchFamily="34" charset="-127"/>
            </a:endParaRPr>
          </a:p>
        </p:txBody>
      </p:sp>
      <p:sp>
        <p:nvSpPr>
          <p:cNvPr id="128004" name="Text Box 4">
            <a:extLst>
              <a:ext uri="{FF2B5EF4-FFF2-40B4-BE49-F238E27FC236}">
                <a16:creationId xmlns="" xmlns:a16="http://schemas.microsoft.com/office/drawing/2014/main" id="{9CCF56D9-2DBB-8A4D-8D2F-676244358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5725" y="1334467"/>
            <a:ext cx="1644650" cy="1014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dirty="0">
                <a:ea typeface="굴림" panose="020B0600000101010101" pitchFamily="34" charset="-127"/>
              </a:rPr>
              <a:t>V -</a:t>
            </a:r>
            <a:r>
              <a:rPr lang="ko-KR" altLang="en-US" dirty="0" smtClean="0">
                <a:solidFill>
                  <a:srgbClr val="3333FF"/>
                </a:solidFill>
                <a:ea typeface="굴림" panose="020B0600000101010101" pitchFamily="34" charset="-127"/>
              </a:rPr>
              <a:t>면서</a:t>
            </a:r>
            <a:r>
              <a:rPr lang="ko-KR" altLang="en-US" dirty="0" smtClean="0">
                <a:ea typeface="굴림" panose="020B0600000101010101" pitchFamily="34" charset="-127"/>
              </a:rPr>
              <a:t> </a:t>
            </a:r>
            <a:endParaRPr lang="ko-KR" altLang="en-US" dirty="0">
              <a:ea typeface="굴림" panose="020B0600000101010101" pitchFamily="34" charset="-127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ko-KR" dirty="0">
                <a:ea typeface="굴림" panose="020B0600000101010101" pitchFamily="34" charset="-127"/>
              </a:rPr>
              <a:t>C -</a:t>
            </a:r>
            <a:r>
              <a:rPr lang="ko-KR" altLang="en-US" dirty="0" smtClean="0">
                <a:solidFill>
                  <a:srgbClr val="FF0000"/>
                </a:solidFill>
                <a:ea typeface="굴림" panose="020B0600000101010101" pitchFamily="34" charset="-127"/>
              </a:rPr>
              <a:t>으</a:t>
            </a:r>
            <a:r>
              <a:rPr lang="ko-KR" altLang="en-US" dirty="0" smtClean="0">
                <a:solidFill>
                  <a:srgbClr val="3333FF"/>
                </a:solidFill>
                <a:ea typeface="굴림" panose="020B0600000101010101" pitchFamily="34" charset="-127"/>
              </a:rPr>
              <a:t>면서</a:t>
            </a:r>
            <a:endParaRPr lang="ko-KR" altLang="en-US" dirty="0">
              <a:solidFill>
                <a:srgbClr val="3333FF"/>
              </a:solidFill>
              <a:ea typeface="굴림" panose="020B0600000101010101" pitchFamily="34" charset="-127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="" xmlns:a16="http://schemas.microsoft.com/office/drawing/2014/main" id="{B8830E0A-D138-7C4A-A4C0-20E8BC83A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3189039"/>
            <a:ext cx="6684095" cy="2053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ko-KR" altLang="en-US" dirty="0">
                <a:ea typeface="굴림" panose="020B0600000101010101" pitchFamily="34" charset="-127"/>
              </a:rPr>
              <a:t>아침 [먹다] _________ 보통 뭐 하세요?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ko-KR" altLang="en-US" dirty="0">
                <a:ea typeface="굴림" panose="020B0600000101010101" pitchFamily="34" charset="-127"/>
              </a:rPr>
              <a:t>텔레비전을 [보다] _________ 보통 뭐 하세요?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ko-KR" altLang="en-US" dirty="0">
                <a:ea typeface="굴림" panose="020B0600000101010101" pitchFamily="34" charset="-127"/>
              </a:rPr>
              <a:t>[운동하다] _________ 보통 뭐 하세요?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5A3F3DD-B9C3-5545-8F5A-EF78CCCAB5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  <p:sp>
        <p:nvSpPr>
          <p:cNvPr id="9" name="Google Shape;182;p29">
            <a:extLst>
              <a:ext uri="{FF2B5EF4-FFF2-40B4-BE49-F238E27FC236}">
                <a16:creationId xmlns="" xmlns:a16="http://schemas.microsoft.com/office/drawing/2014/main" id="{2BDF12C6-2EEE-4C45-9E8E-6B1EFB28DD56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8344" y="3356992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rgbClr val="FF0000"/>
                </a:solidFill>
              </a:rPr>
              <a:t>먹으면서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05635" y="4099780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보</a:t>
            </a:r>
            <a:r>
              <a:rPr lang="ko-KR" altLang="en-US" sz="2000" smtClean="0">
                <a:solidFill>
                  <a:srgbClr val="FF0000"/>
                </a:solidFill>
              </a:rPr>
              <a:t>면서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1254" y="4810901"/>
            <a:ext cx="151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smtClean="0">
                <a:solidFill>
                  <a:srgbClr val="FF0000"/>
                </a:solidFill>
              </a:rPr>
              <a:t>운동하면서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27160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 animBg="1"/>
      <p:bldP spid="128003" grpId="0"/>
      <p:bldP spid="128004" grpId="0" animBg="1"/>
      <p:bldP spid="7" grpId="0"/>
      <p:bldP spid="2" grpId="0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>
            <a:extLst>
              <a:ext uri="{FF2B5EF4-FFF2-40B4-BE49-F238E27FC236}">
                <a16:creationId xmlns="" xmlns:a16="http://schemas.microsoft.com/office/drawing/2014/main" id="{2E9FA22C-5A8E-974C-8F48-9DE8E94260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16" y="1127125"/>
            <a:ext cx="2737247" cy="3564053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ko-KR" altLang="en-US" b="1" dirty="0">
                <a:ea typeface="굴림" panose="020B0600000101010101" pitchFamily="34" charset="-127"/>
              </a:rPr>
              <a:t>아침을 </a:t>
            </a:r>
            <a:r>
              <a:rPr lang="ko-KR" altLang="en-US" b="1" dirty="0">
                <a:solidFill>
                  <a:srgbClr val="FF0000"/>
                </a:solidFill>
                <a:ea typeface="굴림" panose="020B0600000101010101" pitchFamily="34" charset="-127"/>
              </a:rPr>
              <a:t>먹다</a:t>
            </a:r>
          </a:p>
          <a:p>
            <a:pPr eaLnBrk="1" hangingPunct="1">
              <a:spcBef>
                <a:spcPct val="20000"/>
              </a:spcBef>
            </a:pPr>
            <a:r>
              <a:rPr lang="ko-KR" altLang="en-US" b="1" dirty="0">
                <a:ea typeface="굴림" panose="020B0600000101010101" pitchFamily="34" charset="-127"/>
              </a:rPr>
              <a:t>신문을 </a:t>
            </a:r>
            <a:r>
              <a:rPr lang="ko-KR" altLang="en-US" b="1" dirty="0">
                <a:solidFill>
                  <a:srgbClr val="FF0000"/>
                </a:solidFill>
                <a:ea typeface="굴림" panose="020B0600000101010101" pitchFamily="34" charset="-127"/>
              </a:rPr>
              <a:t>읽다</a:t>
            </a:r>
          </a:p>
          <a:p>
            <a:pPr eaLnBrk="1" hangingPunct="1">
              <a:spcBef>
                <a:spcPct val="20000"/>
              </a:spcBef>
            </a:pPr>
            <a:r>
              <a:rPr lang="ko-KR" altLang="en-US" b="1" dirty="0">
                <a:ea typeface="굴림" panose="020B0600000101010101" pitchFamily="34" charset="-127"/>
              </a:rPr>
              <a:t>커피를 </a:t>
            </a:r>
            <a:r>
              <a:rPr lang="ko-KR" altLang="en-US" b="1" dirty="0">
                <a:solidFill>
                  <a:srgbClr val="FF0000"/>
                </a:solidFill>
                <a:ea typeface="굴림" panose="020B0600000101010101" pitchFamily="34" charset="-127"/>
              </a:rPr>
              <a:t>마시다</a:t>
            </a:r>
          </a:p>
          <a:p>
            <a:pPr eaLnBrk="1" hangingPunct="1">
              <a:spcBef>
                <a:spcPct val="20000"/>
              </a:spcBef>
            </a:pPr>
            <a:r>
              <a:rPr lang="ko-KR" altLang="en-US" b="1" dirty="0">
                <a:ea typeface="굴림" panose="020B0600000101010101" pitchFamily="34" charset="-127"/>
              </a:rPr>
              <a:t>전화를 </a:t>
            </a:r>
            <a:r>
              <a:rPr lang="ko-KR" altLang="en-US" b="1" dirty="0">
                <a:solidFill>
                  <a:srgbClr val="FF0000"/>
                </a:solidFill>
                <a:ea typeface="굴림" panose="020B0600000101010101" pitchFamily="34" charset="-127"/>
              </a:rPr>
              <a:t>하다</a:t>
            </a:r>
          </a:p>
          <a:p>
            <a:pPr eaLnBrk="1" hangingPunct="1">
              <a:spcBef>
                <a:spcPct val="20000"/>
              </a:spcBef>
            </a:pPr>
            <a:r>
              <a:rPr lang="ko-KR" altLang="en-US" b="1" dirty="0">
                <a:ea typeface="굴림" panose="020B0600000101010101" pitchFamily="34" charset="-127"/>
              </a:rPr>
              <a:t>이메일을 </a:t>
            </a:r>
            <a:r>
              <a:rPr lang="ko-KR" altLang="en-US" b="1" dirty="0">
                <a:solidFill>
                  <a:srgbClr val="FF0000"/>
                </a:solidFill>
                <a:ea typeface="굴림" panose="020B0600000101010101" pitchFamily="34" charset="-127"/>
              </a:rPr>
              <a:t>쓰다</a:t>
            </a:r>
          </a:p>
          <a:p>
            <a:pPr eaLnBrk="1" hangingPunct="1">
              <a:spcBef>
                <a:spcPct val="20000"/>
              </a:spcBef>
            </a:pPr>
            <a:r>
              <a:rPr lang="ko-KR" altLang="en-US" b="1" dirty="0">
                <a:ea typeface="굴림" panose="020B0600000101010101" pitchFamily="34" charset="-127"/>
              </a:rPr>
              <a:t>음악을 </a:t>
            </a:r>
            <a:r>
              <a:rPr lang="ko-KR" altLang="en-US" b="1" dirty="0">
                <a:solidFill>
                  <a:srgbClr val="FF0000"/>
                </a:solidFill>
                <a:ea typeface="굴림" panose="020B0600000101010101" pitchFamily="34" charset="-127"/>
              </a:rPr>
              <a:t>듣다</a:t>
            </a:r>
          </a:p>
          <a:p>
            <a:pPr eaLnBrk="1" hangingPunct="1">
              <a:spcBef>
                <a:spcPct val="20000"/>
              </a:spcBef>
            </a:pPr>
            <a:r>
              <a:rPr lang="ko-KR" altLang="en-US" b="1" dirty="0">
                <a:ea typeface="굴림" panose="020B0600000101010101" pitchFamily="34" charset="-127"/>
              </a:rPr>
              <a:t>운동을 </a:t>
            </a:r>
            <a:r>
              <a:rPr lang="ko-KR" altLang="en-US" b="1" dirty="0">
                <a:solidFill>
                  <a:srgbClr val="FF0000"/>
                </a:solidFill>
                <a:ea typeface="굴림" panose="020B0600000101010101" pitchFamily="34" charset="-127"/>
              </a:rPr>
              <a:t>하다</a:t>
            </a:r>
          </a:p>
          <a:p>
            <a:pPr eaLnBrk="1" hangingPunct="1">
              <a:spcBef>
                <a:spcPct val="20000"/>
              </a:spcBef>
            </a:pPr>
            <a:r>
              <a:rPr lang="ko-KR" altLang="en-US" b="1" dirty="0">
                <a:ea typeface="굴림" panose="020B0600000101010101" pitchFamily="34" charset="-127"/>
              </a:rPr>
              <a:t>텔레비전을 </a:t>
            </a:r>
            <a:r>
              <a:rPr lang="ko-KR" altLang="en-US" b="1" dirty="0">
                <a:solidFill>
                  <a:srgbClr val="FF0000"/>
                </a:solidFill>
                <a:ea typeface="굴림" panose="020B0600000101010101" pitchFamily="34" charset="-127"/>
              </a:rPr>
              <a:t>보다</a:t>
            </a:r>
          </a:p>
        </p:txBody>
      </p:sp>
      <p:sp>
        <p:nvSpPr>
          <p:cNvPr id="129027" name="Text Box 3">
            <a:extLst>
              <a:ext uri="{FF2B5EF4-FFF2-40B4-BE49-F238E27FC236}">
                <a16:creationId xmlns="" xmlns:a16="http://schemas.microsoft.com/office/drawing/2014/main" id="{E03ABAA4-3A88-D148-B962-9CCB9C0D6D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2863" y="1098655"/>
            <a:ext cx="49863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b="1" dirty="0">
                <a:ea typeface="굴림" panose="020B0600000101010101" pitchFamily="34" charset="-127"/>
              </a:rPr>
              <a:t>아침을 먹</a:t>
            </a:r>
            <a:r>
              <a:rPr lang="ko-KR" altLang="en-US" b="1" dirty="0">
                <a:solidFill>
                  <a:srgbClr val="FF0000"/>
                </a:solidFill>
                <a:ea typeface="굴림" panose="020B0600000101010101" pitchFamily="34" charset="-127"/>
              </a:rPr>
              <a:t>으</a:t>
            </a:r>
            <a:r>
              <a:rPr lang="ko-KR" altLang="en-US" b="1" dirty="0">
                <a:solidFill>
                  <a:srgbClr val="3333FF"/>
                </a:solidFill>
                <a:ea typeface="굴림" panose="020B0600000101010101" pitchFamily="34" charset="-127"/>
              </a:rPr>
              <a:t>면서</a:t>
            </a:r>
            <a:r>
              <a:rPr lang="ko-KR" altLang="en-US" b="1" dirty="0">
                <a:ea typeface="굴림" panose="020B0600000101010101" pitchFamily="34" charset="-127"/>
              </a:rPr>
              <a:t> 신문을 </a:t>
            </a:r>
            <a:r>
              <a:rPr lang="ko-KR" altLang="en-US" b="1" u="sng" dirty="0">
                <a:ea typeface="굴림" panose="020B0600000101010101" pitchFamily="34" charset="-127"/>
              </a:rPr>
              <a:t>읽었어요</a:t>
            </a:r>
            <a:r>
              <a:rPr lang="ko-KR" altLang="en-US" b="1" dirty="0"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129028" name="Rectangle 4">
            <a:extLst>
              <a:ext uri="{FF2B5EF4-FFF2-40B4-BE49-F238E27FC236}">
                <a16:creationId xmlns="" xmlns:a16="http://schemas.microsoft.com/office/drawing/2014/main" id="{CEDAB217-101A-BB41-8EA0-A18546701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2195" y="1569777"/>
            <a:ext cx="1403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ko-KR" altLang="en-US" b="1" dirty="0">
                <a:ea typeface="굴림" panose="020B0600000101010101" pitchFamily="34" charset="-127"/>
              </a:rPr>
              <a:t>읽</a:t>
            </a:r>
            <a:r>
              <a:rPr lang="ko-KR" altLang="en-US" b="1" dirty="0">
                <a:solidFill>
                  <a:srgbClr val="FF0000"/>
                </a:solidFill>
                <a:ea typeface="굴림" panose="020B0600000101010101" pitchFamily="34" charset="-127"/>
              </a:rPr>
              <a:t>으</a:t>
            </a:r>
            <a:r>
              <a:rPr lang="ko-KR" altLang="en-US" b="1" dirty="0">
                <a:solidFill>
                  <a:srgbClr val="3333FF"/>
                </a:solidFill>
                <a:ea typeface="굴림" panose="020B0600000101010101" pitchFamily="34" charset="-127"/>
              </a:rPr>
              <a:t>면서</a:t>
            </a:r>
          </a:p>
        </p:txBody>
      </p:sp>
      <p:sp>
        <p:nvSpPr>
          <p:cNvPr id="129029" name="Rectangle 5">
            <a:extLst>
              <a:ext uri="{FF2B5EF4-FFF2-40B4-BE49-F238E27FC236}">
                <a16:creationId xmlns="" xmlns:a16="http://schemas.microsoft.com/office/drawing/2014/main" id="{EE61D827-9DFD-FD40-9E6F-44E6A89F7C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2195" y="1989377"/>
            <a:ext cx="1401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ko-KR" altLang="en-US" b="1" dirty="0">
                <a:ea typeface="굴림" panose="020B0600000101010101" pitchFamily="34" charset="-127"/>
              </a:rPr>
              <a:t>마시</a:t>
            </a:r>
            <a:r>
              <a:rPr lang="ko-KR" altLang="en-US" b="1" dirty="0">
                <a:solidFill>
                  <a:srgbClr val="3333FF"/>
                </a:solidFill>
                <a:ea typeface="굴림" panose="020B0600000101010101" pitchFamily="34" charset="-127"/>
              </a:rPr>
              <a:t>면서</a:t>
            </a:r>
          </a:p>
        </p:txBody>
      </p:sp>
      <p:sp>
        <p:nvSpPr>
          <p:cNvPr id="129030" name="Rectangle 6">
            <a:extLst>
              <a:ext uri="{FF2B5EF4-FFF2-40B4-BE49-F238E27FC236}">
                <a16:creationId xmlns="" xmlns:a16="http://schemas.microsoft.com/office/drawing/2014/main" id="{697C6FB6-5686-F648-969B-1EF6D705DB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5863" y="2399187"/>
            <a:ext cx="1098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ko-KR" altLang="en-US" b="1" dirty="0">
                <a:ea typeface="굴림" panose="020B0600000101010101" pitchFamily="34" charset="-127"/>
              </a:rPr>
              <a:t>하</a:t>
            </a:r>
            <a:r>
              <a:rPr lang="ko-KR" altLang="en-US" b="1" dirty="0">
                <a:solidFill>
                  <a:srgbClr val="3333FF"/>
                </a:solidFill>
                <a:ea typeface="굴림" panose="020B0600000101010101" pitchFamily="34" charset="-127"/>
              </a:rPr>
              <a:t>면서</a:t>
            </a:r>
          </a:p>
        </p:txBody>
      </p:sp>
      <p:sp>
        <p:nvSpPr>
          <p:cNvPr id="129031" name="Rectangle 7">
            <a:extLst>
              <a:ext uri="{FF2B5EF4-FFF2-40B4-BE49-F238E27FC236}">
                <a16:creationId xmlns="" xmlns:a16="http://schemas.microsoft.com/office/drawing/2014/main" id="{479F60C0-D905-434B-B4DB-4208511D60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5863" y="2841707"/>
            <a:ext cx="1079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ko-KR" altLang="en-US" b="1" dirty="0">
                <a:ea typeface="굴림" panose="020B0600000101010101" pitchFamily="34" charset="-127"/>
              </a:rPr>
              <a:t>쓰</a:t>
            </a:r>
            <a:r>
              <a:rPr lang="ko-KR" altLang="en-US" b="1" dirty="0">
                <a:solidFill>
                  <a:srgbClr val="3333FF"/>
                </a:solidFill>
                <a:ea typeface="굴림" panose="020B0600000101010101" pitchFamily="34" charset="-127"/>
              </a:rPr>
              <a:t>면서</a:t>
            </a:r>
          </a:p>
        </p:txBody>
      </p:sp>
      <p:sp>
        <p:nvSpPr>
          <p:cNvPr id="129032" name="Rectangle 8">
            <a:extLst>
              <a:ext uri="{FF2B5EF4-FFF2-40B4-BE49-F238E27FC236}">
                <a16:creationId xmlns="" xmlns:a16="http://schemas.microsoft.com/office/drawing/2014/main" id="{B819AC20-1843-5C45-9FC2-75E1EEA99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4913" y="4128834"/>
            <a:ext cx="1079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ko-KR" altLang="en-US" b="1" dirty="0">
                <a:ea typeface="굴림" panose="020B0600000101010101" pitchFamily="34" charset="-127"/>
              </a:rPr>
              <a:t>보</a:t>
            </a:r>
            <a:r>
              <a:rPr lang="ko-KR" altLang="en-US" b="1" dirty="0">
                <a:solidFill>
                  <a:srgbClr val="3333FF"/>
                </a:solidFill>
                <a:ea typeface="굴림" panose="020B0600000101010101" pitchFamily="34" charset="-127"/>
              </a:rPr>
              <a:t>면서</a:t>
            </a:r>
          </a:p>
        </p:txBody>
      </p:sp>
      <p:sp>
        <p:nvSpPr>
          <p:cNvPr id="129033" name="Rectangle 9">
            <a:extLst>
              <a:ext uri="{FF2B5EF4-FFF2-40B4-BE49-F238E27FC236}">
                <a16:creationId xmlns="" xmlns:a16="http://schemas.microsoft.com/office/drawing/2014/main" id="{033891E0-331F-1842-9CDC-2C6761F9B3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2195" y="3284035"/>
            <a:ext cx="1403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ko-KR" altLang="en-US" b="1" dirty="0">
                <a:ea typeface="굴림" panose="020B0600000101010101" pitchFamily="34" charset="-127"/>
              </a:rPr>
              <a:t>들</a:t>
            </a:r>
            <a:r>
              <a:rPr lang="ko-KR" altLang="en-US" b="1" dirty="0">
                <a:solidFill>
                  <a:srgbClr val="FF0000"/>
                </a:solidFill>
                <a:ea typeface="굴림" panose="020B0600000101010101" pitchFamily="34" charset="-127"/>
              </a:rPr>
              <a:t>으</a:t>
            </a:r>
            <a:r>
              <a:rPr lang="ko-KR" altLang="en-US" b="1" dirty="0">
                <a:solidFill>
                  <a:srgbClr val="3333FF"/>
                </a:solidFill>
                <a:ea typeface="굴림" panose="020B0600000101010101" pitchFamily="34" charset="-127"/>
              </a:rPr>
              <a:t>면서</a:t>
            </a:r>
          </a:p>
        </p:txBody>
      </p:sp>
      <p:sp>
        <p:nvSpPr>
          <p:cNvPr id="129034" name="Rectangle 10">
            <a:extLst>
              <a:ext uri="{FF2B5EF4-FFF2-40B4-BE49-F238E27FC236}">
                <a16:creationId xmlns="" xmlns:a16="http://schemas.microsoft.com/office/drawing/2014/main" id="{CEA62893-9069-7944-AFD5-D245BB70FF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4913" y="3703635"/>
            <a:ext cx="10795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ko-KR" altLang="en-US" b="1" dirty="0">
                <a:ea typeface="굴림" panose="020B0600000101010101" pitchFamily="34" charset="-127"/>
              </a:rPr>
              <a:t>하</a:t>
            </a:r>
            <a:r>
              <a:rPr lang="ko-KR" altLang="en-US" b="1" dirty="0">
                <a:solidFill>
                  <a:srgbClr val="3333FF"/>
                </a:solidFill>
                <a:ea typeface="굴림" panose="020B0600000101010101" pitchFamily="34" charset="-127"/>
              </a:rPr>
              <a:t>면서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6E08FF33-46E6-AB47-8F40-11F4B9F025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9584" y="6089914"/>
            <a:ext cx="804416" cy="210502"/>
          </a:xfrm>
          <a:prstGeom prst="rect">
            <a:avLst/>
          </a:prstGeom>
        </p:spPr>
      </p:pic>
      <p:sp>
        <p:nvSpPr>
          <p:cNvPr id="13" name="Google Shape;182;p29">
            <a:extLst>
              <a:ext uri="{FF2B5EF4-FFF2-40B4-BE49-F238E27FC236}">
                <a16:creationId xmlns="" xmlns:a16="http://schemas.microsoft.com/office/drawing/2014/main" id="{AB0E0F16-EDDA-5F46-98FA-496D370636BE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761629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9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9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9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9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9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9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9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9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7" grpId="0" autoUpdateAnimBg="0"/>
      <p:bldP spid="129028" grpId="0" autoUpdateAnimBg="0"/>
      <p:bldP spid="129029" grpId="0" autoUpdateAnimBg="0"/>
      <p:bldP spid="129030" grpId="0" autoUpdateAnimBg="0"/>
      <p:bldP spid="129031" grpId="0" autoUpdateAnimBg="0"/>
      <p:bldP spid="129032" grpId="0" autoUpdateAnimBg="0"/>
      <p:bldP spid="129033" grpId="0" autoUpdateAnimBg="0"/>
      <p:bldP spid="129034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40B7883-1397-7E44-88B5-8E7EC580BB0B}"/>
              </a:ext>
            </a:extLst>
          </p:cNvPr>
          <p:cNvSpPr txBox="1"/>
          <p:nvPr/>
        </p:nvSpPr>
        <p:spPr>
          <a:xfrm>
            <a:off x="748230" y="389228"/>
            <a:ext cx="814425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3200" dirty="0" smtClean="0"/>
              <a:t>-(</a:t>
            </a:r>
            <a:r>
              <a:rPr lang="ko-KR" altLang="en-US" sz="3200" dirty="0"/>
              <a:t>으</a:t>
            </a:r>
            <a:r>
              <a:rPr lang="en-US" altLang="ko-KR" sz="3200" dirty="0"/>
              <a:t>)</a:t>
            </a:r>
            <a:r>
              <a:rPr lang="ko-KR" altLang="en-US" sz="3200" dirty="0" smtClean="0"/>
              <a:t>면서 </a:t>
            </a:r>
            <a:r>
              <a:rPr lang="en-US" altLang="ko-KR" sz="3200" dirty="0" smtClean="0"/>
              <a:t>/</a:t>
            </a:r>
            <a:r>
              <a:rPr lang="ko-KR" altLang="en-US" sz="3200" dirty="0" smtClean="0"/>
              <a:t> </a:t>
            </a:r>
            <a:r>
              <a:rPr lang="en-US" altLang="ko-KR" sz="3200" dirty="0" smtClean="0"/>
              <a:t>-</a:t>
            </a:r>
            <a:r>
              <a:rPr lang="ko-KR" altLang="en-US" sz="3200" dirty="0" smtClean="0"/>
              <a:t>는 </a:t>
            </a:r>
            <a:r>
              <a:rPr lang="ko-KR" altLang="en-US" sz="3200" dirty="0"/>
              <a:t>동안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05B8D57-4220-0C4C-9BC6-5086E7A2E109}"/>
              </a:ext>
            </a:extLst>
          </p:cNvPr>
          <p:cNvSpPr txBox="1"/>
          <p:nvPr/>
        </p:nvSpPr>
        <p:spPr>
          <a:xfrm>
            <a:off x="748229" y="1196752"/>
            <a:ext cx="8144250" cy="40011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https://www.youtube.com/watch?v=NLs8u0HczJg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5" name="Picture 4" descr="A person holding a sign&#10;&#10;Description automatically generated">
            <a:extLst>
              <a:ext uri="{FF2B5EF4-FFF2-40B4-BE49-F238E27FC236}">
                <a16:creationId xmlns="" xmlns:a16="http://schemas.microsoft.com/office/drawing/2014/main" id="{3C25D6A7-565B-D341-8E7A-B925A37849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892352"/>
            <a:ext cx="5256584" cy="326541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Rounded Rectangular Callout 6">
            <a:extLst>
              <a:ext uri="{FF2B5EF4-FFF2-40B4-BE49-F238E27FC236}">
                <a16:creationId xmlns="" xmlns:a16="http://schemas.microsoft.com/office/drawing/2014/main" id="{44F0D9CA-AD9A-E641-8525-3ED44C002668}"/>
              </a:ext>
            </a:extLst>
          </p:cNvPr>
          <p:cNvSpPr/>
          <p:nvPr/>
        </p:nvSpPr>
        <p:spPr>
          <a:xfrm>
            <a:off x="6444208" y="2442971"/>
            <a:ext cx="1872208" cy="1237257"/>
          </a:xfrm>
          <a:prstGeom prst="wedgeRoundRectCallout">
            <a:avLst>
              <a:gd name="adj1" fmla="val -25552"/>
              <a:gd name="adj2" fmla="val -11961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ln/>
                <a:solidFill>
                  <a:schemeClr val="accent4"/>
                </a:solidFill>
              </a:rPr>
              <a:t>위의 사이트를 눌러 문법을 </a:t>
            </a:r>
            <a:r>
              <a:rPr lang="ko-KR" altLang="en-US" dirty="0" smtClean="0">
                <a:ln/>
                <a:solidFill>
                  <a:schemeClr val="accent4"/>
                </a:solidFill>
              </a:rPr>
              <a:t>배워 봅시다</a:t>
            </a:r>
            <a:r>
              <a:rPr lang="en-US" altLang="ko-KR" dirty="0">
                <a:ln/>
                <a:solidFill>
                  <a:schemeClr val="accent4"/>
                </a:solidFill>
              </a:rPr>
              <a:t>.</a:t>
            </a:r>
            <a:endParaRPr lang="en-US" dirty="0">
              <a:ln/>
              <a:solidFill>
                <a:schemeClr val="accent4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5579A19-68D9-354E-B39C-9ACD9576217F}"/>
              </a:ext>
            </a:extLst>
          </p:cNvPr>
          <p:cNvSpPr txBox="1"/>
          <p:nvPr/>
        </p:nvSpPr>
        <p:spPr>
          <a:xfrm>
            <a:off x="748229" y="5622537"/>
            <a:ext cx="8144250" cy="43088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2200" dirty="0">
                <a:solidFill>
                  <a:schemeClr val="tx2"/>
                </a:solidFill>
              </a:rPr>
              <a:t> </a:t>
            </a:r>
            <a:r>
              <a:rPr lang="en-US" altLang="ko-KR" sz="2200" dirty="0">
                <a:solidFill>
                  <a:schemeClr val="tx2"/>
                </a:solidFill>
              </a:rPr>
              <a:t>‘-(</a:t>
            </a:r>
            <a:r>
              <a:rPr lang="ko-KR" altLang="en-US" sz="2200" dirty="0">
                <a:solidFill>
                  <a:schemeClr val="tx2"/>
                </a:solidFill>
              </a:rPr>
              <a:t>으</a:t>
            </a:r>
            <a:r>
              <a:rPr lang="en-US" altLang="ko-KR" sz="2200" dirty="0">
                <a:solidFill>
                  <a:schemeClr val="tx2"/>
                </a:solidFill>
              </a:rPr>
              <a:t>)</a:t>
            </a:r>
            <a:r>
              <a:rPr lang="ko-KR" altLang="en-US" sz="2200" dirty="0" err="1">
                <a:solidFill>
                  <a:schemeClr val="tx2"/>
                </a:solidFill>
              </a:rPr>
              <a:t>면서</a:t>
            </a:r>
            <a:r>
              <a:rPr lang="en-US" altLang="ko-KR" sz="2200" dirty="0">
                <a:solidFill>
                  <a:schemeClr val="tx2"/>
                </a:solidFill>
              </a:rPr>
              <a:t>’</a:t>
            </a:r>
            <a:r>
              <a:rPr lang="ko-KR" altLang="en-US" sz="2200" dirty="0">
                <a:solidFill>
                  <a:schemeClr val="tx2"/>
                </a:solidFill>
              </a:rPr>
              <a:t>와 </a:t>
            </a:r>
            <a:r>
              <a:rPr lang="en-US" altLang="ko-KR" sz="2200" dirty="0" smtClean="0">
                <a:solidFill>
                  <a:schemeClr val="tx2"/>
                </a:solidFill>
              </a:rPr>
              <a:t>‘-</a:t>
            </a:r>
            <a:r>
              <a:rPr lang="ko-KR" altLang="en-US" sz="2200" dirty="0" smtClean="0">
                <a:solidFill>
                  <a:schemeClr val="tx2"/>
                </a:solidFill>
              </a:rPr>
              <a:t>는 </a:t>
            </a:r>
            <a:r>
              <a:rPr lang="ko-KR" altLang="en-US" sz="2200" dirty="0">
                <a:solidFill>
                  <a:schemeClr val="tx2"/>
                </a:solidFill>
              </a:rPr>
              <a:t>동안</a:t>
            </a:r>
            <a:r>
              <a:rPr lang="en-US" altLang="ko-KR" sz="2200" dirty="0">
                <a:solidFill>
                  <a:schemeClr val="tx2"/>
                </a:solidFill>
              </a:rPr>
              <a:t>’</a:t>
            </a:r>
            <a:r>
              <a:rPr lang="ko-KR" altLang="en-US" sz="2200" dirty="0">
                <a:solidFill>
                  <a:schemeClr val="tx2"/>
                </a:solidFill>
              </a:rPr>
              <a:t>이 어떻게 다르게 쓰이는지 알아볼까요</a:t>
            </a:r>
            <a:r>
              <a:rPr lang="en-US" altLang="ko-KR" sz="2200" dirty="0" smtClean="0">
                <a:solidFill>
                  <a:schemeClr val="tx2"/>
                </a:solidFill>
              </a:rPr>
              <a:t>?</a:t>
            </a:r>
            <a:endParaRPr lang="en-US" altLang="ko-KR" sz="2200" dirty="0">
              <a:solidFill>
                <a:schemeClr val="tx2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="" xmlns:a16="http://schemas.microsoft.com/office/drawing/2014/main" id="{F4EBB0CC-2A83-D64A-A678-E10E96A82373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364886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EB407D-72F2-A34E-8991-077F15A36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3600" dirty="0"/>
              <a:t>  </a:t>
            </a:r>
            <a:r>
              <a:rPr lang="ko-KR" altLang="en-US" sz="3600" dirty="0"/>
              <a:t>듣고 말하기 </a:t>
            </a:r>
            <a:r>
              <a:rPr lang="en-US" altLang="ko-KR" sz="3600" dirty="0"/>
              <a:t>    </a:t>
            </a:r>
            <a:r>
              <a:rPr lang="en-US" altLang="ko-KR" sz="2800" dirty="0"/>
              <a:t>P</a:t>
            </a:r>
            <a:r>
              <a:rPr lang="en-US" altLang="ko-KR" sz="2800" dirty="0" smtClean="0"/>
              <a:t>. 72</a:t>
            </a:r>
            <a:endParaRPr lang="en-US" sz="28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CE60020D-B206-0A45-9926-88D3637730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96562"/>
            <a:ext cx="8147248" cy="5244482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11DE8BCD-FCDF-F24B-9884-A9496CDB4047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Track 023" descr="Track 023">
            <a:hlinkClick r:id="" action="ppaction://media"/>
            <a:extLst>
              <a:ext uri="{FF2B5EF4-FFF2-40B4-BE49-F238E27FC236}">
                <a16:creationId xmlns="" xmlns:a16="http://schemas.microsoft.com/office/drawing/2014/main" id="{87D05A2D-9D67-DB40-8016-50A3A66ACE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847106" y="1866167"/>
            <a:ext cx="812800" cy="812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pic>
      <p:pic>
        <p:nvPicPr>
          <p:cNvPr id="8" name="Track 024" descr="Track 024">
            <a:hlinkClick r:id="" action="ppaction://media"/>
            <a:extLst>
              <a:ext uri="{FF2B5EF4-FFF2-40B4-BE49-F238E27FC236}">
                <a16:creationId xmlns="" xmlns:a16="http://schemas.microsoft.com/office/drawing/2014/main" id="{F707558F-1E64-A241-84D1-DA6C64551A2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847106" y="4365104"/>
            <a:ext cx="812800" cy="812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9DCD972D-255E-6341-BFE1-7DCB431854F2}"/>
              </a:ext>
            </a:extLst>
          </p:cNvPr>
          <p:cNvSpPr txBox="1"/>
          <p:nvPr/>
        </p:nvSpPr>
        <p:spPr>
          <a:xfrm>
            <a:off x="1691680" y="5125722"/>
            <a:ext cx="2304256" cy="3385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 err="1">
                <a:solidFill>
                  <a:srgbClr val="0070C0"/>
                </a:solidFill>
              </a:rPr>
              <a:t>민수네</a:t>
            </a:r>
            <a:r>
              <a:rPr lang="ko-KR" altLang="en-US" sz="1600" dirty="0">
                <a:solidFill>
                  <a:srgbClr val="0070C0"/>
                </a:solidFill>
              </a:rPr>
              <a:t> 집에 갈 거예요</a:t>
            </a:r>
            <a:r>
              <a:rPr lang="en-US" altLang="ko-KR" sz="1600" dirty="0">
                <a:solidFill>
                  <a:srgbClr val="0070C0"/>
                </a:solidFill>
              </a:rPr>
              <a:t>.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CFC0F32-8F14-5C45-9BBA-09B6E0E6F4C2}"/>
              </a:ext>
            </a:extLst>
          </p:cNvPr>
          <p:cNvSpPr txBox="1"/>
          <p:nvPr/>
        </p:nvSpPr>
        <p:spPr>
          <a:xfrm>
            <a:off x="1619672" y="2742676"/>
            <a:ext cx="6552728" cy="5847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0070C0"/>
                </a:solidFill>
              </a:rPr>
              <a:t>숙제를 하고 민지 공부를 도와주면서 보낼 거예요</a:t>
            </a:r>
            <a:r>
              <a:rPr lang="en-US" altLang="ko-KR" sz="1600" dirty="0">
                <a:solidFill>
                  <a:srgbClr val="0070C0"/>
                </a:solidFill>
              </a:rPr>
              <a:t>.</a:t>
            </a:r>
            <a:r>
              <a:rPr lang="ko-KR" altLang="en-US" sz="1600" dirty="0">
                <a:solidFill>
                  <a:srgbClr val="0070C0"/>
                </a:solidFill>
              </a:rPr>
              <a:t> 그리고 </a:t>
            </a:r>
            <a:endParaRPr lang="en-US" altLang="ko-KR" sz="1600" dirty="0">
              <a:solidFill>
                <a:srgbClr val="0070C0"/>
              </a:solidFill>
            </a:endParaRPr>
          </a:p>
          <a:p>
            <a:r>
              <a:rPr lang="ko-KR" altLang="en-US" sz="1600" dirty="0">
                <a:solidFill>
                  <a:srgbClr val="0070C0"/>
                </a:solidFill>
              </a:rPr>
              <a:t>다음 날에는 민수 아빠랑 같이 강아지 집을 만들 것 같아요</a:t>
            </a:r>
            <a:r>
              <a:rPr lang="en-US" altLang="ko-KR" sz="1600" dirty="0">
                <a:solidFill>
                  <a:srgbClr val="0070C0"/>
                </a:solidFill>
              </a:rPr>
              <a:t>.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1593273" y="3891410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32483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75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572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9" grpId="0" animBg="1"/>
      <p:bldP spid="11" grpId="0" animBg="1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C6A6ABC5-6718-3441-AEEE-C66382D79F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88640"/>
            <a:ext cx="8712968" cy="6048672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8820FED9-CBDC-C64A-9F6B-B9EB1A3EE335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F87E066E-5B5D-D54F-A89F-2CFB0A2F7E40}"/>
              </a:ext>
            </a:extLst>
          </p:cNvPr>
          <p:cNvCxnSpPr/>
          <p:nvPr/>
        </p:nvCxnSpPr>
        <p:spPr>
          <a:xfrm>
            <a:off x="3635896" y="1772816"/>
            <a:ext cx="86409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113339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0627393-781E-1343-9BA2-FA0002987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 smtClean="0"/>
              <a:t>읽기 </a:t>
            </a:r>
            <a:r>
              <a:rPr lang="en-US" altLang="ko-KR" sz="3600" dirty="0" smtClean="0"/>
              <a:t>/ </a:t>
            </a:r>
            <a:r>
              <a:rPr lang="ko-KR" altLang="en-US" sz="3600" dirty="0" smtClean="0"/>
              <a:t>쓰기</a:t>
            </a:r>
            <a:endParaRPr lang="en-US" sz="36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157DA82D-2CBC-3D47-ACDE-50482AFA9C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17614"/>
            <a:ext cx="8363272" cy="5400600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66210935-EB9E-6347-9543-0D8716AD2A9C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96032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CE05A357-0A72-4D4C-A28E-9F580DA21F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8496944" cy="5952599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63704086-9109-5747-80A0-31819BA3D727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36F693B-DCA2-F843-BF10-A5C4F013181A}"/>
              </a:ext>
            </a:extLst>
          </p:cNvPr>
          <p:cNvSpPr txBox="1"/>
          <p:nvPr/>
        </p:nvSpPr>
        <p:spPr>
          <a:xfrm>
            <a:off x="7452320" y="104344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DA4C764-0F54-2548-97C7-D4E778D234E6}"/>
              </a:ext>
            </a:extLst>
          </p:cNvPr>
          <p:cNvSpPr txBox="1"/>
          <p:nvPr/>
        </p:nvSpPr>
        <p:spPr>
          <a:xfrm>
            <a:off x="7452320" y="155679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X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4593902-8785-4042-BF89-A23B46EDC57E}"/>
              </a:ext>
            </a:extLst>
          </p:cNvPr>
          <p:cNvSpPr txBox="1"/>
          <p:nvPr/>
        </p:nvSpPr>
        <p:spPr>
          <a:xfrm>
            <a:off x="7452320" y="206084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X</a:t>
            </a:r>
          </a:p>
        </p:txBody>
      </p:sp>
      <p:sp>
        <p:nvSpPr>
          <p:cNvPr id="10" name="Cloud Callout 9">
            <a:extLst>
              <a:ext uri="{FF2B5EF4-FFF2-40B4-BE49-F238E27FC236}">
                <a16:creationId xmlns="" xmlns:a16="http://schemas.microsoft.com/office/drawing/2014/main" id="{A92BBE24-22CA-814E-A5C1-7E0EF90FE32A}"/>
              </a:ext>
            </a:extLst>
          </p:cNvPr>
          <p:cNvSpPr/>
          <p:nvPr/>
        </p:nvSpPr>
        <p:spPr>
          <a:xfrm>
            <a:off x="7452320" y="4239202"/>
            <a:ext cx="1368152" cy="1080338"/>
          </a:xfrm>
          <a:prstGeom prst="cloudCallout">
            <a:avLst>
              <a:gd name="adj1" fmla="val -87937"/>
              <a:gd name="adj2" fmla="val 4081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영화를 보고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65582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5168AF-4612-9845-B8FC-E7DE09285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함께 해요</a:t>
            </a:r>
            <a:endParaRPr lang="en-US" sz="40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9B1CC482-99AB-3142-B7EF-220690C85E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39857"/>
            <a:ext cx="8229600" cy="5256584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0F844008-F2F7-A542-A8B5-A37AB72810D9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Cloud Callout 6">
            <a:extLst>
              <a:ext uri="{FF2B5EF4-FFF2-40B4-BE49-F238E27FC236}">
                <a16:creationId xmlns="" xmlns:a16="http://schemas.microsoft.com/office/drawing/2014/main" id="{F2CF0910-F06B-8B4A-AB64-CDFC003DBCCA}"/>
              </a:ext>
            </a:extLst>
          </p:cNvPr>
          <p:cNvSpPr/>
          <p:nvPr/>
        </p:nvSpPr>
        <p:spPr>
          <a:xfrm>
            <a:off x="179512" y="1041165"/>
            <a:ext cx="1728192" cy="895028"/>
          </a:xfrm>
          <a:prstGeom prst="cloudCallout">
            <a:avLst>
              <a:gd name="adj1" fmla="val 29525"/>
              <a:gd name="adj2" fmla="val 658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b="1" dirty="0">
                <a:ln/>
                <a:solidFill>
                  <a:schemeClr val="accent4"/>
                </a:solidFill>
              </a:rPr>
              <a:t>-(</a:t>
            </a:r>
            <a:r>
              <a:rPr lang="ko-KR" altLang="en-US" b="1" dirty="0">
                <a:ln/>
                <a:solidFill>
                  <a:schemeClr val="accent4"/>
                </a:solidFill>
              </a:rPr>
              <a:t>으</a:t>
            </a:r>
            <a:r>
              <a:rPr lang="en-US" altLang="ko-KR" b="1" dirty="0">
                <a:ln/>
                <a:solidFill>
                  <a:schemeClr val="accent4"/>
                </a:solidFill>
              </a:rPr>
              <a:t>)</a:t>
            </a:r>
            <a:r>
              <a:rPr lang="ko-KR" altLang="en-US" b="1" dirty="0" err="1">
                <a:ln/>
                <a:solidFill>
                  <a:schemeClr val="accent4"/>
                </a:solidFill>
              </a:rPr>
              <a:t>면서</a:t>
            </a:r>
            <a:endParaRPr lang="en-US" b="1" dirty="0">
              <a:ln/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1492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FD7579F-23D4-D344-B3C0-373600902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/>
              <a:t>이야기해 보세요</a:t>
            </a:r>
            <a:r>
              <a:rPr lang="en-US" altLang="ko-KR" sz="2800" dirty="0"/>
              <a:t>!</a:t>
            </a:r>
            <a:r>
              <a:rPr lang="ko-KR" altLang="en-US" sz="2800" dirty="0"/>
              <a:t> </a:t>
            </a:r>
            <a:endParaRPr lang="en-US" sz="2800" dirty="0"/>
          </a:p>
        </p:txBody>
      </p:sp>
      <p:sp>
        <p:nvSpPr>
          <p:cNvPr id="4" name="Oval Callout 3">
            <a:extLst>
              <a:ext uri="{FF2B5EF4-FFF2-40B4-BE49-F238E27FC236}">
                <a16:creationId xmlns="" xmlns:a16="http://schemas.microsoft.com/office/drawing/2014/main" id="{27A75422-0850-BE48-BD22-773E267BFC38}"/>
              </a:ext>
            </a:extLst>
          </p:cNvPr>
          <p:cNvSpPr/>
          <p:nvPr/>
        </p:nvSpPr>
        <p:spPr>
          <a:xfrm>
            <a:off x="683568" y="634356"/>
            <a:ext cx="2550762" cy="2232247"/>
          </a:xfrm>
          <a:prstGeom prst="wedgeEllipseCallout">
            <a:avLst>
              <a:gd name="adj1" fmla="val 50043"/>
              <a:gd name="adj2" fmla="val 91079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2000" dirty="0"/>
              <a:t> </a:t>
            </a:r>
            <a:r>
              <a:rPr lang="ko-KR" altLang="en-US" sz="2000" dirty="0"/>
              <a:t>슬픈 영화를 본 적이 있어요</a:t>
            </a:r>
            <a:r>
              <a:rPr lang="en-US" altLang="ko-KR" sz="2000" dirty="0"/>
              <a:t>?</a:t>
            </a:r>
          </a:p>
        </p:txBody>
      </p:sp>
      <p:sp>
        <p:nvSpPr>
          <p:cNvPr id="5" name="Oval Callout 4">
            <a:extLst>
              <a:ext uri="{FF2B5EF4-FFF2-40B4-BE49-F238E27FC236}">
                <a16:creationId xmlns="" xmlns:a16="http://schemas.microsoft.com/office/drawing/2014/main" id="{F99CA9A4-80B7-924D-87DD-AD2ED27B6405}"/>
              </a:ext>
            </a:extLst>
          </p:cNvPr>
          <p:cNvSpPr/>
          <p:nvPr/>
        </p:nvSpPr>
        <p:spPr>
          <a:xfrm>
            <a:off x="5477622" y="1052736"/>
            <a:ext cx="3384376" cy="1944221"/>
          </a:xfrm>
          <a:prstGeom prst="wedgeEllipseCallout">
            <a:avLst>
              <a:gd name="adj1" fmla="val -28695"/>
              <a:gd name="adj2" fmla="val 89328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dirty="0"/>
              <a:t>연극이나 뮤지컬을 관람한 적이 있어요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2236D37-6397-F049-98D6-9E4A1094C369}"/>
              </a:ext>
            </a:extLst>
          </p:cNvPr>
          <p:cNvSpPr txBox="1"/>
          <p:nvPr/>
        </p:nvSpPr>
        <p:spPr>
          <a:xfrm>
            <a:off x="6228184" y="6340897"/>
            <a:ext cx="28083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2"/>
              </a:rPr>
              <a:t>https://kr.pixtastock.com/illustration/47584893</a:t>
            </a:r>
            <a:endParaRPr lang="en-US" sz="1000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="" xmlns:a16="http://schemas.microsoft.com/office/drawing/2014/main" id="{276271F0-B82C-B54B-94AA-97A7C706D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190" y="4013704"/>
            <a:ext cx="5195620" cy="2232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Google Shape;182;p29">
            <a:extLst>
              <a:ext uri="{FF2B5EF4-FFF2-40B4-BE49-F238E27FC236}">
                <a16:creationId xmlns="" xmlns:a16="http://schemas.microsoft.com/office/drawing/2014/main" id="{EDC7DE30-4B76-654F-AB8A-F3326375B67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8024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F53C3AE8-F13D-644E-B1BE-F5D879BD88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32656"/>
            <a:ext cx="8712968" cy="5832648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762B870B-A7A4-C049-AC5D-986175482F0D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091344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BF6D7B6-02C0-7A46-BB4B-D3BD97BE1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4618"/>
            <a:ext cx="8229600" cy="634082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문화를 배워요</a:t>
            </a:r>
            <a:endParaRPr lang="en-US" sz="4000" dirty="0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="" xmlns:a16="http://schemas.microsoft.com/office/drawing/2014/main" id="{D938DD12-73C4-D64C-830F-0CE36C9A4D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836712"/>
            <a:ext cx="8229600" cy="5544616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D6F6D701-7D83-464E-B38D-302069B1B79F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Oval Callout 7">
            <a:extLst>
              <a:ext uri="{FF2B5EF4-FFF2-40B4-BE49-F238E27FC236}">
                <a16:creationId xmlns="" xmlns:a16="http://schemas.microsoft.com/office/drawing/2014/main" id="{3F20797A-9A75-9443-B534-895F72A5C295}"/>
              </a:ext>
            </a:extLst>
          </p:cNvPr>
          <p:cNvSpPr/>
          <p:nvPr/>
        </p:nvSpPr>
        <p:spPr>
          <a:xfrm>
            <a:off x="7308304" y="1484784"/>
            <a:ext cx="1728191" cy="1338437"/>
          </a:xfrm>
          <a:prstGeom prst="wedgeEllipseCallout">
            <a:avLst>
              <a:gd name="adj1" fmla="val -48262"/>
              <a:gd name="adj2" fmla="val 65837"/>
            </a:avLst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우산의 좋은 점은 뭐예요</a:t>
            </a:r>
            <a:r>
              <a:rPr lang="en-US" altLang="ko-K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08036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5BEE9C-63D5-A54E-BF4E-CD62E6014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409" y="288443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2400" b="1" dirty="0"/>
              <a:t>&lt;</a:t>
            </a:r>
            <a:r>
              <a:rPr lang="ko-KR" altLang="en-US" sz="2400" b="1" dirty="0" smtClean="0"/>
              <a:t>나막신장수와 </a:t>
            </a:r>
            <a:r>
              <a:rPr lang="ko-KR" altLang="en-US" sz="2400" b="1" dirty="0"/>
              <a:t>부채장수를 둔 어머니의 걱정</a:t>
            </a:r>
            <a:r>
              <a:rPr lang="en-US" altLang="ko-KR" sz="2400" b="1" dirty="0"/>
              <a:t>&gt;</a:t>
            </a:r>
            <a:r>
              <a:rPr lang="ko-KR" altLang="en-US" sz="2400" b="1" dirty="0"/>
              <a:t>  </a:t>
            </a:r>
            <a:r>
              <a:rPr lang="ko-KR" altLang="en-US" sz="2000" dirty="0"/>
              <a:t>전래동화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A6670B2-43FE-C945-A593-5F133E7C8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201900"/>
            <a:ext cx="8229600" cy="606925"/>
          </a:xfrm>
          <a:solidFill>
            <a:srgbClr val="92D050"/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en-US" sz="24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https://www.youtube.com/watch?v=mCLVV44WEPY</a:t>
            </a:r>
            <a:endParaRPr lang="en-US" sz="2400" dirty="0">
              <a:solidFill>
                <a:schemeClr val="tx1"/>
              </a:solidFill>
              <a:hlinkClick r:id="rId3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DB4DCFF9-85A7-9940-AC22-5C0472DECEB4}"/>
              </a:ext>
            </a:extLst>
          </p:cNvPr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ounded Rectangular Callout 8">
            <a:extLst>
              <a:ext uri="{FF2B5EF4-FFF2-40B4-BE49-F238E27FC236}">
                <a16:creationId xmlns="" xmlns:a16="http://schemas.microsoft.com/office/drawing/2014/main" id="{715D618E-ABDE-C148-9269-6B48C78E844E}"/>
              </a:ext>
            </a:extLst>
          </p:cNvPr>
          <p:cNvSpPr/>
          <p:nvPr/>
        </p:nvSpPr>
        <p:spPr>
          <a:xfrm>
            <a:off x="6804248" y="2708920"/>
            <a:ext cx="1964904" cy="1704139"/>
          </a:xfrm>
          <a:prstGeom prst="wedgeRoundRectCallout">
            <a:avLst>
              <a:gd name="adj1" fmla="val -21466"/>
              <a:gd name="adj2" fmla="val -11547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</a:pPr>
            <a:r>
              <a:rPr lang="ko-KR" altLang="en-US" dirty="0">
                <a:ln/>
                <a:solidFill>
                  <a:schemeClr val="accent4"/>
                </a:solidFill>
              </a:rPr>
              <a:t>위의 사이트를 눌러 재미있는 전래동화를 </a:t>
            </a:r>
            <a:r>
              <a:rPr lang="ko-KR" altLang="en-US" dirty="0" smtClean="0">
                <a:ln/>
                <a:solidFill>
                  <a:schemeClr val="accent4"/>
                </a:solidFill>
              </a:rPr>
              <a:t>들어 볼까요</a:t>
            </a:r>
            <a:r>
              <a:rPr lang="en-US" altLang="ko-KR" dirty="0">
                <a:ln/>
                <a:solidFill>
                  <a:schemeClr val="accent4"/>
                </a:solidFill>
              </a:rPr>
              <a:t>?</a:t>
            </a:r>
            <a:endParaRPr lang="en-US" dirty="0">
              <a:ln/>
              <a:solidFill>
                <a:schemeClr val="accent4"/>
              </a:solidFill>
            </a:endParaRPr>
          </a:p>
        </p:txBody>
      </p:sp>
      <p:pic>
        <p:nvPicPr>
          <p:cNvPr id="6" name="Picture 5" descr="A picture containing man, photo, table, front&#10;&#10;Description automatically generated">
            <a:extLst>
              <a:ext uri="{FF2B5EF4-FFF2-40B4-BE49-F238E27FC236}">
                <a16:creationId xmlns="" xmlns:a16="http://schemas.microsoft.com/office/drawing/2014/main" id="{3CD4553A-F310-C649-977D-EE1C18E49F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69" y="2016192"/>
            <a:ext cx="6192688" cy="40789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624389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E2D25E6-1319-8D48-AC6C-8535C5B64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altLang="ko-KR" sz="2400" dirty="0"/>
              <a:t>&lt;</a:t>
            </a:r>
            <a:r>
              <a:rPr lang="ko-KR" altLang="en-US" sz="2400" dirty="0" smtClean="0"/>
              <a:t>나막신장수와 </a:t>
            </a:r>
            <a:r>
              <a:rPr lang="ko-KR" altLang="en-US" sz="2400" dirty="0"/>
              <a:t>부채장수를 둔 어머니의 걱정</a:t>
            </a:r>
            <a:r>
              <a:rPr lang="en-US" altLang="ko-KR" sz="2400" dirty="0"/>
              <a:t>&gt;</a:t>
            </a:r>
            <a:r>
              <a:rPr lang="ko-KR" altLang="en-US" sz="2400" dirty="0"/>
              <a:t> 쓰기 과제 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00A7582-6005-8A49-89F1-5CEAC30F6A5F}"/>
              </a:ext>
            </a:extLst>
          </p:cNvPr>
          <p:cNvSpPr txBox="1"/>
          <p:nvPr/>
        </p:nvSpPr>
        <p:spPr>
          <a:xfrm>
            <a:off x="457200" y="1340768"/>
            <a:ext cx="8229600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</a:rPr>
              <a:t>다음 단어를 사용해서 내용을 요약해 보세요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4112FC89-057F-D44D-86CC-F05C20C94557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4FE63C1-1335-3A46-BD66-709F97D349F9}"/>
              </a:ext>
            </a:extLst>
          </p:cNvPr>
          <p:cNvSpPr txBox="1"/>
          <p:nvPr/>
        </p:nvSpPr>
        <p:spPr>
          <a:xfrm>
            <a:off x="457200" y="1916832"/>
            <a:ext cx="8229600" cy="87158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>
                <a:solidFill>
                  <a:schemeClr val="tx1"/>
                </a:solidFill>
              </a:rPr>
              <a:t>두 아들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>
                <a:solidFill>
                  <a:schemeClr val="tx1"/>
                </a:solidFill>
              </a:rPr>
              <a:t> 어머니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>
                <a:solidFill>
                  <a:schemeClr val="tx1"/>
                </a:solidFill>
              </a:rPr>
              <a:t> 든든하다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>
                <a:solidFill>
                  <a:schemeClr val="tx1"/>
                </a:solidFill>
              </a:rPr>
              <a:t> 장사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>
                <a:solidFill>
                  <a:schemeClr val="tx1"/>
                </a:solidFill>
              </a:rPr>
              <a:t> 비가 오다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>
                <a:solidFill>
                  <a:schemeClr val="tx1"/>
                </a:solidFill>
              </a:rPr>
              <a:t> 나막신을 팔다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>
                <a:solidFill>
                  <a:schemeClr val="tx1"/>
                </a:solidFill>
              </a:rPr>
              <a:t> 해가 나다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>
                <a:solidFill>
                  <a:schemeClr val="tx1"/>
                </a:solidFill>
              </a:rPr>
              <a:t> 근심 가득하다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>
                <a:solidFill>
                  <a:schemeClr val="tx1"/>
                </a:solidFill>
              </a:rPr>
              <a:t> 부채를 팔다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>
                <a:solidFill>
                  <a:schemeClr val="tx1"/>
                </a:solidFill>
              </a:rPr>
              <a:t> 걱정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>
                <a:solidFill>
                  <a:schemeClr val="tx1"/>
                </a:solidFill>
              </a:rPr>
              <a:t> 생각을 바꾸다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>
                <a:solidFill>
                  <a:schemeClr val="tx1"/>
                </a:solidFill>
              </a:rPr>
              <a:t> 잘 팔려서 좋다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0981EE3-D002-044F-ACF5-3E7C06B6AFAD}"/>
              </a:ext>
            </a:extLst>
          </p:cNvPr>
          <p:cNvSpPr txBox="1"/>
          <p:nvPr/>
        </p:nvSpPr>
        <p:spPr>
          <a:xfrm>
            <a:off x="483564" y="4797152"/>
            <a:ext cx="8203236" cy="147732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tx1"/>
                </a:solidFill>
              </a:rPr>
              <a:t>2.</a:t>
            </a:r>
            <a:r>
              <a:rPr lang="ko-KR" altLang="en-US" sz="2400" dirty="0">
                <a:solidFill>
                  <a:schemeClr val="tx1"/>
                </a:solidFill>
              </a:rPr>
              <a:t> 이 이야기에 나오는 어머니의 걱정은 무엇이었습니까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endParaRPr lang="en-US" sz="24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pic>
        <p:nvPicPr>
          <p:cNvPr id="10" name="Picture 9" descr="A picture containing man, photo, table, front&#10;&#10;Description automatically generated">
            <a:extLst>
              <a:ext uri="{FF2B5EF4-FFF2-40B4-BE49-F238E27FC236}">
                <a16:creationId xmlns="" xmlns:a16="http://schemas.microsoft.com/office/drawing/2014/main" id="{204B60BD-94D0-734D-8D19-B80B92C58A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5270284"/>
            <a:ext cx="2026385" cy="10041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BC61D26-2500-D745-9386-227CAF0FD90F}"/>
              </a:ext>
            </a:extLst>
          </p:cNvPr>
          <p:cNvSpPr txBox="1"/>
          <p:nvPr/>
        </p:nvSpPr>
        <p:spPr>
          <a:xfrm>
            <a:off x="470382" y="2927182"/>
            <a:ext cx="8203236" cy="175432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이야기 요약</a:t>
            </a:r>
            <a:r>
              <a:rPr lang="en-US" altLang="ko-KR" dirty="0"/>
              <a:t>:</a:t>
            </a:r>
          </a:p>
          <a:p>
            <a:endParaRPr lang="en-US" altLang="ko-KR" dirty="0"/>
          </a:p>
          <a:p>
            <a:endParaRPr lang="en-US" altLang="ko-KR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27517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3" grpId="0" animBg="1"/>
      <p:bldP spid="9" grpId="0" animBg="1"/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7DFF4B0A-6387-7A4E-B69A-B92F3FC7E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330325"/>
            <a:ext cx="8712968" cy="1143000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ko-KR" altLang="en-US" dirty="0"/>
              <a:t>듣기와 말하기 연습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BF8D8401-1BEB-C549-A509-F2BB072D6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600201"/>
            <a:ext cx="8712968" cy="1108719"/>
          </a:xfrm>
          <a:ln>
            <a:solidFill>
              <a:srgbClr val="0070C0"/>
            </a:solidFill>
          </a:ln>
        </p:spPr>
        <p:txBody>
          <a:bodyPr/>
          <a:lstStyle/>
          <a:p>
            <a:pPr>
              <a:defRPr/>
            </a:pPr>
            <a:r>
              <a:rPr kumimoji="1" lang="en-US" altLang="x-none" sz="2800" dirty="0" smtClean="0"/>
              <a:t>Lingt.com</a:t>
            </a:r>
            <a:r>
              <a:rPr kumimoji="1" lang="x-none" altLang="en-US" sz="2800" dirty="0" smtClean="0"/>
              <a:t>으로</a:t>
            </a:r>
            <a:r>
              <a:rPr kumimoji="1" lang="ko-KR" altLang="en-US" sz="2800" dirty="0" smtClean="0"/>
              <a:t> </a:t>
            </a:r>
            <a:r>
              <a:rPr kumimoji="1" lang="ko-KR" altLang="en-US" sz="2800" dirty="0"/>
              <a:t>들어가</a:t>
            </a:r>
            <a:r>
              <a:rPr kumimoji="1" lang="en-US" altLang="ko-KR" sz="2800" dirty="0"/>
              <a:t> </a:t>
            </a:r>
            <a:r>
              <a:rPr kumimoji="1" lang="ko-KR" altLang="en-US" sz="2800" dirty="0"/>
              <a:t>듣기와 </a:t>
            </a:r>
            <a:r>
              <a:rPr kumimoji="1" lang="ko-KR" altLang="en-US" sz="2800" dirty="0" smtClean="0"/>
              <a:t>말하기를 연습하고 </a:t>
            </a:r>
            <a:r>
              <a:rPr kumimoji="1" lang="ko-KR" altLang="en-US" sz="2800" dirty="0"/>
              <a:t>자신의 목소리를 녹음해 보세요</a:t>
            </a:r>
            <a:r>
              <a:rPr kumimoji="1" lang="en-US" altLang="ko-KR" sz="2800" dirty="0"/>
              <a:t>.</a:t>
            </a:r>
            <a:endParaRPr lang="en-US" sz="2800" dirty="0"/>
          </a:p>
          <a:p>
            <a:pPr marL="0" indent="0">
              <a:buFontTx/>
              <a:buNone/>
              <a:defRPr/>
            </a:pPr>
            <a:endParaRPr kumimoji="1" lang="en-US" altLang="x-none" sz="2800" dirty="0"/>
          </a:p>
          <a:p>
            <a:pPr marL="0" indent="0">
              <a:buFontTx/>
              <a:buNone/>
              <a:defRPr/>
            </a:pPr>
            <a:endParaRPr kumimoji="1" lang="x-none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FD1B5BE-8551-324A-9EE2-D30BA5C26869}"/>
              </a:ext>
            </a:extLst>
          </p:cNvPr>
          <p:cNvSpPr txBox="1"/>
          <p:nvPr/>
        </p:nvSpPr>
        <p:spPr>
          <a:xfrm>
            <a:off x="179512" y="2996953"/>
            <a:ext cx="8784976" cy="286232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* 교사를 위한 노트</a:t>
            </a:r>
            <a:r>
              <a:rPr lang="en-US" altLang="ko-KR" dirty="0"/>
              <a:t>:</a:t>
            </a:r>
          </a:p>
          <a:p>
            <a:r>
              <a:rPr lang="en-US" dirty="0" smtClean="0"/>
              <a:t>Lingt.com</a:t>
            </a:r>
            <a:r>
              <a:rPr lang="ko-KR" altLang="en-US" dirty="0" smtClean="0"/>
              <a:t>으로 </a:t>
            </a:r>
            <a:r>
              <a:rPr lang="ko-KR" altLang="en-US" dirty="0"/>
              <a:t>들어가 </a:t>
            </a:r>
            <a:r>
              <a:rPr lang="en-US" dirty="0"/>
              <a:t>sign </a:t>
            </a:r>
            <a:r>
              <a:rPr lang="en-US" dirty="0" smtClean="0"/>
              <a:t>up</a:t>
            </a:r>
            <a:r>
              <a:rPr lang="ko-KR" altLang="en-US" dirty="0" smtClean="0"/>
              <a:t>을 </a:t>
            </a:r>
            <a:r>
              <a:rPr lang="ko-KR" altLang="en-US" dirty="0"/>
              <a:t>하시고 무료로 사용하시면서 각 반을 만들 수 있습니다</a:t>
            </a:r>
            <a:r>
              <a:rPr lang="en-US" altLang="ko-KR" dirty="0"/>
              <a:t>. </a:t>
            </a:r>
            <a:r>
              <a:rPr lang="ko-KR" altLang="en-US" dirty="0"/>
              <a:t>맨 위의 </a:t>
            </a:r>
            <a:r>
              <a:rPr lang="en-US" dirty="0" err="1"/>
              <a:t>creat</a:t>
            </a:r>
            <a:r>
              <a:rPr lang="en-US" dirty="0"/>
              <a:t> </a:t>
            </a:r>
            <a:r>
              <a:rPr lang="ko-KR" altLang="en-US" dirty="0"/>
              <a:t>버튼을 눌러 문제를 만드시고 선생님의 목소리를 녹음하시면 됩니다</a:t>
            </a:r>
            <a:r>
              <a:rPr lang="en-US" altLang="ko-KR" dirty="0"/>
              <a:t>.</a:t>
            </a:r>
            <a:r>
              <a:rPr lang="ko-KR" altLang="en-US" dirty="0"/>
              <a:t> 왼쪽의 다양한 </a:t>
            </a:r>
            <a:r>
              <a:rPr lang="ko-KR" altLang="en-US" dirty="0" err="1"/>
              <a:t>기능바를</a:t>
            </a:r>
            <a:r>
              <a:rPr lang="ko-KR" altLang="en-US" dirty="0"/>
              <a:t> </a:t>
            </a:r>
            <a:r>
              <a:rPr lang="ko-KR" altLang="en-US" dirty="0" err="1"/>
              <a:t>드랙해서</a:t>
            </a:r>
            <a:r>
              <a:rPr lang="ko-KR" altLang="en-US" dirty="0"/>
              <a:t> 오른쪽 새로 만들 화면으로 가지고 오시면 됩니다</a:t>
            </a:r>
            <a:r>
              <a:rPr lang="en-US" altLang="ko-KR" dirty="0"/>
              <a:t>. </a:t>
            </a:r>
            <a:r>
              <a:rPr lang="ko-KR" altLang="en-US" dirty="0"/>
              <a:t>마이크 사인을 누르시면 선생님 목소리가 녹음되고 그 다음에 학생들이 녹음하도록 </a:t>
            </a:r>
            <a:r>
              <a:rPr lang="en-US" dirty="0"/>
              <a:t>Speak </a:t>
            </a:r>
            <a:r>
              <a:rPr lang="ko-KR" altLang="en-US" dirty="0"/>
              <a:t>버튼을 끌어서 밑에 두면 자연스럽게 듣기 말하기 문제가 완성됩니다</a:t>
            </a:r>
            <a:r>
              <a:rPr lang="en-US" altLang="ko-KR" dirty="0"/>
              <a:t>. </a:t>
            </a:r>
            <a:r>
              <a:rPr lang="ko-KR" altLang="en-US" dirty="0"/>
              <a:t>영상도 그림도 삽입이 가능합니다</a:t>
            </a:r>
            <a:r>
              <a:rPr lang="en-US" altLang="ko-KR" dirty="0"/>
              <a:t>. </a:t>
            </a:r>
            <a:r>
              <a:rPr lang="ko-KR" altLang="en-US" dirty="0"/>
              <a:t>그리고 학생들은 따로 </a:t>
            </a:r>
            <a:r>
              <a:rPr lang="en-US" dirty="0"/>
              <a:t>sign </a:t>
            </a:r>
            <a:r>
              <a:rPr lang="en-US" dirty="0" smtClean="0"/>
              <a:t>up</a:t>
            </a:r>
            <a:r>
              <a:rPr lang="ko-KR" altLang="en-US" dirty="0" smtClean="0"/>
              <a:t>을 </a:t>
            </a:r>
            <a:r>
              <a:rPr lang="ko-KR" altLang="en-US" dirty="0"/>
              <a:t>하지 않고도 자연스럽게 들어올 수 있습니다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문제 만드는데 </a:t>
            </a:r>
            <a:r>
              <a:rPr lang="en-US" altLang="ko-KR" dirty="0"/>
              <a:t>10</a:t>
            </a:r>
            <a:r>
              <a:rPr lang="ko-KR" altLang="en-US" dirty="0"/>
              <a:t>분 정도의 짧은 시간 소요</a:t>
            </a:r>
            <a:r>
              <a:rPr lang="en-US" altLang="ko-KR" dirty="0"/>
              <a:t>)</a:t>
            </a:r>
            <a:r>
              <a:rPr lang="ko-KR" altLang="en-US" dirty="0"/>
              <a:t/>
            </a:r>
            <a:br>
              <a:rPr lang="ko-KR" altLang="en-US" dirty="0"/>
            </a:br>
            <a:r>
              <a:rPr lang="ko-KR" altLang="en-US" dirty="0"/>
              <a:t/>
            </a:r>
            <a:br>
              <a:rPr lang="ko-KR" altLang="en-US" dirty="0"/>
            </a:br>
            <a:r>
              <a:rPr lang="en-US" altLang="ko-KR" dirty="0" err="1"/>
              <a:t>lingt.com</a:t>
            </a:r>
            <a:endParaRPr 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04317DB4-9CD7-2F4E-B869-D5E7C3C0C774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26976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build="p" animBg="1"/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 smtClean="0"/>
              <a:t>Quizlet </a:t>
            </a:r>
            <a:r>
              <a:rPr kumimoji="1" lang="ko-KR" altLang="en-US" dirty="0" err="1"/>
              <a:t>단어연습</a:t>
            </a:r>
            <a:r>
              <a:rPr kumimoji="1" lang="ko-KR" altLang="en-US" dirty="0"/>
              <a:t> 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35" y="2132856"/>
            <a:ext cx="8105265" cy="1902937"/>
          </a:xfrm>
        </p:spPr>
        <p:txBody>
          <a:bodyPr anchor="ctr"/>
          <a:lstStyle/>
          <a:p>
            <a:pPr marL="0" indent="0" algn="ctr"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 smtClean="0"/>
              <a:t>바로가기</a:t>
            </a:r>
            <a:endParaRPr kumimoji="1" lang="en-US" altLang="ko-KR" dirty="0"/>
          </a:p>
          <a:p>
            <a:pPr marL="0" indent="0" algn="ctr">
              <a:buNone/>
              <a:defRPr/>
            </a:pPr>
            <a:r>
              <a:rPr kumimoji="1" lang="en-US" altLang="ko-KR" dirty="0"/>
              <a:t>8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팝콘을 먹으면서 영화를 봤어</a:t>
            </a:r>
            <a:r>
              <a:rPr kumimoji="1" lang="en-US" altLang="ko-KR" dirty="0"/>
              <a:t>”</a:t>
            </a:r>
          </a:p>
          <a:p>
            <a:pPr marL="0" indent="0" algn="ctr">
              <a:buNone/>
              <a:defRPr/>
            </a:pPr>
            <a:r>
              <a:rPr lang="en-US" dirty="0">
                <a:hlinkClick r:id="rId2"/>
              </a:rPr>
              <a:t>http://gg.gg/i69tz </a:t>
            </a:r>
            <a:endParaRPr kumimoji="1" lang="x-none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64509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0EE2458-8A96-0D4F-A607-40A775DB2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635" y="26064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altLang="ko-KR" sz="4000" dirty="0"/>
              <a:t>    </a:t>
            </a:r>
            <a:r>
              <a:rPr lang="ko-KR" altLang="en-US" sz="4000" dirty="0"/>
              <a:t>연습문제</a:t>
            </a:r>
            <a:r>
              <a:rPr lang="ko-KR" altLang="en-US" dirty="0"/>
              <a:t> </a:t>
            </a:r>
            <a:r>
              <a:rPr lang="en-US" altLang="ko-KR" dirty="0"/>
              <a:t>  </a:t>
            </a:r>
            <a:r>
              <a:rPr lang="en-US" altLang="ko-KR" sz="3200" dirty="0"/>
              <a:t>P</a:t>
            </a:r>
            <a:r>
              <a:rPr lang="en-US" altLang="ko-KR" sz="3200" dirty="0" smtClean="0"/>
              <a:t>. 32-35   </a:t>
            </a:r>
            <a:r>
              <a:rPr lang="en-US" altLang="ko-KR" sz="3200" dirty="0"/>
              <a:t>(</a:t>
            </a:r>
            <a:r>
              <a:rPr lang="ko-KR" altLang="en-US" sz="3200" dirty="0"/>
              <a:t>숙제</a:t>
            </a:r>
            <a:r>
              <a:rPr lang="en-US" altLang="ko-KR" sz="3200" dirty="0"/>
              <a:t>)</a:t>
            </a:r>
            <a:endParaRPr lang="en-US" sz="32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4526525B-5DB5-E348-85FD-08ECB6EACE6B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B0FE23E1-FB07-0344-841F-A6A3AEF507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31" y="980728"/>
            <a:ext cx="8288737" cy="534815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5A65DF8-BDEA-DF48-B359-187260AE828A}"/>
              </a:ext>
            </a:extLst>
          </p:cNvPr>
          <p:cNvSpPr txBox="1"/>
          <p:nvPr/>
        </p:nvSpPr>
        <p:spPr>
          <a:xfrm>
            <a:off x="2061098" y="4676581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rgbClr val="C00000"/>
                </a:solidFill>
              </a:rPr>
              <a:t>봤어요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0E29459-490A-6343-B72C-B4E48E408D89}"/>
              </a:ext>
            </a:extLst>
          </p:cNvPr>
          <p:cNvSpPr txBox="1"/>
          <p:nvPr/>
        </p:nvSpPr>
        <p:spPr>
          <a:xfrm>
            <a:off x="5580112" y="4671892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rgbClr val="C00000"/>
                </a:solidFill>
              </a:rPr>
              <a:t>무서웠어요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5B43B7C-E15E-6B48-9BF9-4538B341BDF3}"/>
              </a:ext>
            </a:extLst>
          </p:cNvPr>
          <p:cNvSpPr txBox="1"/>
          <p:nvPr/>
        </p:nvSpPr>
        <p:spPr>
          <a:xfrm>
            <a:off x="4355976" y="4941168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rgbClr val="C00000"/>
                </a:solidFill>
              </a:rPr>
              <a:t>웃겼어요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97A67C0-26DD-EF46-B09B-FD86591AFA0F}"/>
              </a:ext>
            </a:extLst>
          </p:cNvPr>
          <p:cNvSpPr txBox="1"/>
          <p:nvPr/>
        </p:nvSpPr>
        <p:spPr>
          <a:xfrm>
            <a:off x="5393895" y="5209455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rgbClr val="C00000"/>
                </a:solidFill>
              </a:rPr>
              <a:t>감동적이었어요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D3AF9DB-4EDA-B045-991C-55D10AF80391}"/>
              </a:ext>
            </a:extLst>
          </p:cNvPr>
          <p:cNvSpPr txBox="1"/>
          <p:nvPr/>
        </p:nvSpPr>
        <p:spPr>
          <a:xfrm>
            <a:off x="6156176" y="5478047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rgbClr val="C00000"/>
                </a:solidFill>
              </a:rPr>
              <a:t>슬펐어요</a:t>
            </a:r>
            <a:endParaRPr lang="en-US" altLang="ko-KR" sz="1400" dirty="0">
              <a:solidFill>
                <a:srgbClr val="C0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4BC3AE9-4081-5740-8778-2399963276D6}"/>
              </a:ext>
            </a:extLst>
          </p:cNvPr>
          <p:cNvSpPr txBox="1"/>
          <p:nvPr/>
        </p:nvSpPr>
        <p:spPr>
          <a:xfrm>
            <a:off x="5436096" y="5927865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solidFill>
                  <a:srgbClr val="C00000"/>
                </a:solidFill>
              </a:rPr>
              <a:t>훌륭한</a:t>
            </a:r>
            <a:endParaRPr lang="en-US" sz="1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37230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/>
      <p:bldP spid="6" grpId="0"/>
      <p:bldP spid="8" grpId="0"/>
      <p:bldP spid="9" grpId="0"/>
      <p:bldP spid="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285BE25B-4ED0-3348-B91E-0F1E195277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0648"/>
            <a:ext cx="8363272" cy="5904656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1DECB8D4-F1E4-0E4D-A572-9618F2935889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9DCE45D-D5A5-9D4D-B839-76CC66B5CDD7}"/>
              </a:ext>
            </a:extLst>
          </p:cNvPr>
          <p:cNvSpPr txBox="1"/>
          <p:nvPr/>
        </p:nvSpPr>
        <p:spPr>
          <a:xfrm>
            <a:off x="5944841" y="672267"/>
            <a:ext cx="1080120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봤어요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5E5F8D9-737E-7A4A-97DD-D0138366F0A7}"/>
              </a:ext>
            </a:extLst>
          </p:cNvPr>
          <p:cNvSpPr txBox="1"/>
          <p:nvPr/>
        </p:nvSpPr>
        <p:spPr>
          <a:xfrm>
            <a:off x="5944841" y="1824395"/>
            <a:ext cx="1224136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지루해요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EEE2B79-22F6-8542-869C-DB3877D4D5EB}"/>
              </a:ext>
            </a:extLst>
          </p:cNvPr>
          <p:cNvSpPr txBox="1"/>
          <p:nvPr/>
        </p:nvSpPr>
        <p:spPr>
          <a:xfrm>
            <a:off x="1226489" y="3533831"/>
            <a:ext cx="1584176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실감이 났다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55F8E69-205B-7E4F-9E4F-19885BF91A90}"/>
              </a:ext>
            </a:extLst>
          </p:cNvPr>
          <p:cNvSpPr txBox="1"/>
          <p:nvPr/>
        </p:nvSpPr>
        <p:spPr>
          <a:xfrm>
            <a:off x="6376889" y="4695423"/>
            <a:ext cx="1368152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아름다워서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18012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5EC61D5C-4F96-FE4A-99DF-952E4E89DB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1836"/>
            <a:ext cx="8352928" cy="626802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F60B620C-0035-7045-9460-3B39BA1B679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89CC180-16D8-EA49-89E2-26EA298727ED}"/>
              </a:ext>
            </a:extLst>
          </p:cNvPr>
          <p:cNvSpPr txBox="1"/>
          <p:nvPr/>
        </p:nvSpPr>
        <p:spPr>
          <a:xfrm>
            <a:off x="1763688" y="4211796"/>
            <a:ext cx="3922436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③ </a:t>
            </a:r>
            <a:r>
              <a:rPr lang="ko-KR" altLang="en-US" dirty="0">
                <a:solidFill>
                  <a:srgbClr val="FF0000"/>
                </a:solidFill>
              </a:rPr>
              <a:t>읽고는 싶은데 어려워 보이네요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4C484319-060D-3745-A5A8-C528659EC673}"/>
              </a:ext>
            </a:extLst>
          </p:cNvPr>
          <p:cNvSpPr txBox="1"/>
          <p:nvPr/>
        </p:nvSpPr>
        <p:spPr>
          <a:xfrm>
            <a:off x="1763688" y="5029002"/>
            <a:ext cx="3456384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① </a:t>
            </a:r>
            <a:r>
              <a:rPr lang="ko-KR" altLang="en-US" dirty="0">
                <a:solidFill>
                  <a:srgbClr val="FF0000"/>
                </a:solidFill>
              </a:rPr>
              <a:t>네</a:t>
            </a:r>
            <a:r>
              <a:rPr lang="en-US" altLang="ko-KR" dirty="0">
                <a:solidFill>
                  <a:srgbClr val="FF0000"/>
                </a:solidFill>
              </a:rPr>
              <a:t>,</a:t>
            </a:r>
            <a:r>
              <a:rPr lang="ko-KR" altLang="en-US" dirty="0">
                <a:solidFill>
                  <a:srgbClr val="FF0000"/>
                </a:solidFill>
              </a:rPr>
              <a:t> 재미있어 보여요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859FAB1-1811-0843-9472-BB4C0D836993}"/>
              </a:ext>
            </a:extLst>
          </p:cNvPr>
          <p:cNvSpPr txBox="1"/>
          <p:nvPr/>
        </p:nvSpPr>
        <p:spPr>
          <a:xfrm>
            <a:off x="1721486" y="5825779"/>
            <a:ext cx="4847539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  <a:latin typeface="Calibri" panose="020F0502020204030204" pitchFamily="34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④ </a:t>
            </a:r>
            <a:r>
              <a:rPr lang="ko-KR" altLang="en-US" dirty="0">
                <a:solidFill>
                  <a:srgbClr val="FF0000"/>
                </a:solidFill>
              </a:rPr>
              <a:t>네</a:t>
            </a:r>
            <a:r>
              <a:rPr lang="en-US" altLang="ko-KR" dirty="0">
                <a:solidFill>
                  <a:srgbClr val="FF0000"/>
                </a:solidFill>
              </a:rPr>
              <a:t>,</a:t>
            </a:r>
            <a:r>
              <a:rPr lang="ko-KR" altLang="en-US" dirty="0">
                <a:solidFill>
                  <a:srgbClr val="FF0000"/>
                </a:solidFill>
              </a:rPr>
              <a:t> 처음에 복잡해 보였는데 이젠 쉬워요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53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82;p29">
            <a:extLst>
              <a:ext uri="{FF2B5EF4-FFF2-40B4-BE49-F238E27FC236}">
                <a16:creationId xmlns="" xmlns:a16="http://schemas.microsoft.com/office/drawing/2014/main" id="{B89AD7F6-6CCF-FE45-A5F0-A185CFFDE09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B9B63133-1CFD-FF42-A0BF-2814C6E2E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31" y="332656"/>
            <a:ext cx="8812938" cy="57506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9814801-DCE6-BE4B-8226-B7BC63ECF15F}"/>
              </a:ext>
            </a:extLst>
          </p:cNvPr>
          <p:cNvSpPr txBox="1"/>
          <p:nvPr/>
        </p:nvSpPr>
        <p:spPr>
          <a:xfrm>
            <a:off x="5364088" y="3278708"/>
            <a:ext cx="1440160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멋있어 보여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BF75775-562B-994F-97D4-3AB42761952D}"/>
              </a:ext>
            </a:extLst>
          </p:cNvPr>
          <p:cNvSpPr txBox="1"/>
          <p:nvPr/>
        </p:nvSpPr>
        <p:spPr>
          <a:xfrm>
            <a:off x="3779912" y="3936072"/>
            <a:ext cx="1584176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안 좋아 보여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5F45DF0-E140-C546-B5CD-7125266BF39A}"/>
              </a:ext>
            </a:extLst>
          </p:cNvPr>
          <p:cNvSpPr txBox="1"/>
          <p:nvPr/>
        </p:nvSpPr>
        <p:spPr>
          <a:xfrm>
            <a:off x="3059832" y="5016192"/>
            <a:ext cx="1656184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맛있어 보인다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51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CABED8C-5D85-8B4B-AE8D-75FCA7132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116638"/>
            <a:ext cx="8229600" cy="706529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kumimoji="1" lang="ko-KR" altLang="en-US" sz="3600" dirty="0"/>
              <a:t>교과서 </a:t>
            </a:r>
            <a:r>
              <a:rPr kumimoji="1" lang="en-US" altLang="ko-KR" sz="3600" dirty="0"/>
              <a:t>P</a:t>
            </a:r>
            <a:r>
              <a:rPr kumimoji="1" lang="en-US" altLang="ko-KR" sz="3600" dirty="0" smtClean="0"/>
              <a:t>. 68</a:t>
            </a:r>
            <a:r>
              <a:rPr kumimoji="1" lang="ko-KR" altLang="en-US" sz="3600" dirty="0"/>
              <a:t>을 펴세요</a:t>
            </a:r>
            <a:r>
              <a:rPr kumimoji="1" lang="en-US" altLang="ko-KR" sz="3600" dirty="0"/>
              <a:t>.</a:t>
            </a:r>
            <a:endParaRPr lang="en-US" sz="36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="" xmlns:a16="http://schemas.microsoft.com/office/drawing/2014/main" id="{A1921D33-40CB-FA4C-9F83-5837CE443CD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group of people sitting posing for the camera&#10;&#10;Description automatically generated">
            <a:extLst>
              <a:ext uri="{FF2B5EF4-FFF2-40B4-BE49-F238E27FC236}">
                <a16:creationId xmlns="" xmlns:a16="http://schemas.microsoft.com/office/drawing/2014/main" id="{0BC12A38-409D-3C44-A0D2-858B7E604E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908720"/>
            <a:ext cx="8147249" cy="5217443"/>
          </a:xfrm>
        </p:spPr>
      </p:pic>
    </p:spTree>
    <p:extLst>
      <p:ext uri="{BB962C8B-B14F-4D97-AF65-F5344CB8AC3E}">
        <p14:creationId xmlns:p14="http://schemas.microsoft.com/office/powerpoint/2010/main" val="201589871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A6BE926D-FE64-4C42-98E0-8233C1BBBB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6672"/>
            <a:ext cx="8712968" cy="5760640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920921C8-0505-E940-A64C-D2810EBB06AD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B8CD6B6-3D20-DA46-9264-4A5ADB833DAE}"/>
              </a:ext>
            </a:extLst>
          </p:cNvPr>
          <p:cNvSpPr txBox="1"/>
          <p:nvPr/>
        </p:nvSpPr>
        <p:spPr>
          <a:xfrm>
            <a:off x="3312021" y="4992748"/>
            <a:ext cx="5040560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①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ko-KR" altLang="en-US" sz="1600" dirty="0">
                <a:solidFill>
                  <a:srgbClr val="FF0000"/>
                </a:solidFill>
              </a:rPr>
              <a:t>음악을 들으면서 춤추고 있어요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09EBC40-7A4D-6949-B7DF-1AEDB1C26A09}"/>
              </a:ext>
            </a:extLst>
          </p:cNvPr>
          <p:cNvSpPr txBox="1"/>
          <p:nvPr/>
        </p:nvSpPr>
        <p:spPr>
          <a:xfrm>
            <a:off x="3312021" y="5404367"/>
            <a:ext cx="5040560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②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ko-KR" altLang="en-US" sz="1600" dirty="0">
                <a:solidFill>
                  <a:srgbClr val="FF0000"/>
                </a:solidFill>
              </a:rPr>
              <a:t>주스를 마시면서 전화하고 있어요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065E869-6820-C64E-AE61-3B6310DA9C69}"/>
              </a:ext>
            </a:extLst>
          </p:cNvPr>
          <p:cNvSpPr txBox="1"/>
          <p:nvPr/>
        </p:nvSpPr>
        <p:spPr>
          <a:xfrm>
            <a:off x="3312021" y="5822348"/>
            <a:ext cx="5040560" cy="3385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600" dirty="0">
                <a:solidFill>
                  <a:srgbClr val="FF0000"/>
                </a:solidFill>
              </a:rPr>
              <a:t>③ 노래를 부르면서 </a:t>
            </a:r>
            <a:r>
              <a:rPr lang="ko-KR" altLang="en-US" sz="1600" dirty="0" err="1">
                <a:solidFill>
                  <a:srgbClr val="FF0000"/>
                </a:solidFill>
              </a:rPr>
              <a:t>유나한테</a:t>
            </a:r>
            <a:r>
              <a:rPr lang="ko-KR" altLang="en-US" sz="1600" dirty="0">
                <a:solidFill>
                  <a:srgbClr val="FF0000"/>
                </a:solidFill>
              </a:rPr>
              <a:t> 꽃을 주고 있어요</a:t>
            </a:r>
            <a:r>
              <a:rPr lang="en-US" altLang="ko-KR" sz="1600" dirty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70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41345B01-F888-BA49-A9C5-C87DBAAA8C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52222"/>
            <a:ext cx="8352928" cy="5976664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261CB3C6-9598-0D4E-9B35-AEAAA25479B8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0AED69F-E879-534C-BD51-515FCF3C9B8C}"/>
              </a:ext>
            </a:extLst>
          </p:cNvPr>
          <p:cNvSpPr txBox="1"/>
          <p:nvPr/>
        </p:nvSpPr>
        <p:spPr>
          <a:xfrm>
            <a:off x="2699792" y="3438464"/>
            <a:ext cx="1296144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부르면서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85AEF95-343A-8540-9F13-3B442F00DD32}"/>
              </a:ext>
            </a:extLst>
          </p:cNvPr>
          <p:cNvSpPr txBox="1"/>
          <p:nvPr/>
        </p:nvSpPr>
        <p:spPr>
          <a:xfrm>
            <a:off x="2699792" y="4618726"/>
            <a:ext cx="1224136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들으면서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9830291-34A1-274C-B013-29FF4254C1F6}"/>
              </a:ext>
            </a:extLst>
          </p:cNvPr>
          <p:cNvSpPr txBox="1"/>
          <p:nvPr/>
        </p:nvSpPr>
        <p:spPr>
          <a:xfrm>
            <a:off x="2771800" y="5775457"/>
            <a:ext cx="1656184" cy="3693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이야기하면서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18349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0E9FECE0-3093-C246-B8F7-C178B1E337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8712968" cy="5904656"/>
          </a:xfrm>
        </p:spPr>
      </p:pic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20C8C1B9-AFB1-E941-9B5B-9B81577A6E3D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picture containing clock&#10;&#10;Description automatically generated">
            <a:extLst>
              <a:ext uri="{FF2B5EF4-FFF2-40B4-BE49-F238E27FC236}">
                <a16:creationId xmlns="" xmlns:a16="http://schemas.microsoft.com/office/drawing/2014/main" id="{09B20FC1-1D41-FB48-B91E-A7976842E9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450" y="404664"/>
            <a:ext cx="1366117" cy="14201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1238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91FCBE7A-7EE5-354E-94E5-8B70E02C4D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8712968" cy="5843911"/>
          </a:xfrm>
        </p:spPr>
      </p:pic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CBE74C07-2013-1844-865D-D6A0AF60B3EB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picture containing clock&#10;&#10;Description automatically generated">
            <a:extLst>
              <a:ext uri="{FF2B5EF4-FFF2-40B4-BE49-F238E27FC236}">
                <a16:creationId xmlns="" xmlns:a16="http://schemas.microsoft.com/office/drawing/2014/main" id="{CCDE9B6D-48C7-134B-BD8A-96F1ECEEAC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930" y="4365103"/>
            <a:ext cx="1781177" cy="18516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4526537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62E06BE0-6F75-4949-8A2D-9B5908408C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  <a:ln>
            <a:noFill/>
          </a:ln>
        </p:spPr>
        <p:txBody>
          <a:bodyPr/>
          <a:lstStyle/>
          <a:p>
            <a:pPr>
              <a:defRPr/>
            </a:pPr>
            <a:r>
              <a:rPr kumimoji="1" lang="x-none" altLang="en-US" dirty="0"/>
              <a:t>오늘의</a:t>
            </a:r>
            <a:r>
              <a:rPr kumimoji="1" lang="ko-KR" altLang="en-US" dirty="0"/>
              <a:t> </a:t>
            </a:r>
            <a:r>
              <a:rPr kumimoji="1" lang="x-none" altLang="en-US" dirty="0"/>
              <a:t>숙제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72C897D7-421F-C645-AD1B-3B11287D5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417644"/>
            <a:ext cx="8229600" cy="4747665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/>
              <a:t>1.</a:t>
            </a:r>
            <a:r>
              <a:rPr lang="ko-KR" altLang="en-US" sz="2000" dirty="0"/>
              <a:t> </a:t>
            </a:r>
            <a:r>
              <a:rPr lang="x-none" altLang="en-US" sz="2000" dirty="0"/>
              <a:t>오늘의</a:t>
            </a:r>
            <a:r>
              <a:rPr lang="ko-KR" altLang="en-US" sz="2000" dirty="0"/>
              <a:t> </a:t>
            </a:r>
            <a:r>
              <a:rPr lang="en-US" altLang="ko-KR" sz="2000" dirty="0"/>
              <a:t>8</a:t>
            </a:r>
            <a:r>
              <a:rPr lang="ko-KR" altLang="en-US" sz="2000" dirty="0"/>
              <a:t>과 문법 </a:t>
            </a:r>
            <a:r>
              <a:rPr lang="en-US" altLang="x-none" sz="2000" dirty="0"/>
              <a:t>PPT </a:t>
            </a:r>
            <a:r>
              <a:rPr lang="x-none" altLang="x-none" sz="2000" dirty="0"/>
              <a:t>복습</a:t>
            </a:r>
            <a:r>
              <a:rPr lang="x-none" altLang="en-US" sz="2000" dirty="0"/>
              <a:t>하기</a:t>
            </a:r>
            <a:endParaRPr lang="x-none" altLang="x-none" sz="2000" dirty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ko-KR" altLang="en-US" sz="2000" dirty="0"/>
              <a:t>    </a:t>
            </a:r>
            <a:r>
              <a:rPr lang="en-US" altLang="ko-KR" sz="2000" dirty="0"/>
              <a:t>‘</a:t>
            </a:r>
            <a:r>
              <a:rPr lang="ko-KR" altLang="en-US" sz="2000" dirty="0" smtClean="0"/>
              <a:t>나막신장수와 </a:t>
            </a:r>
            <a:r>
              <a:rPr lang="ko-KR" altLang="en-US" sz="2000" dirty="0"/>
              <a:t>부채장수를 둔 어머니의 걱정</a:t>
            </a:r>
            <a:r>
              <a:rPr lang="en-US" altLang="ko-KR" sz="2000" dirty="0"/>
              <a:t>’</a:t>
            </a:r>
            <a:r>
              <a:rPr lang="ko-KR" altLang="en-US" sz="2000" dirty="0"/>
              <a:t>의 영상 </a:t>
            </a:r>
            <a:r>
              <a:rPr lang="x-none" altLang="x-none" sz="2000" dirty="0"/>
              <a:t>질문에 답하기</a:t>
            </a:r>
            <a:endParaRPr lang="en-US" altLang="x-none" sz="2000" dirty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ko-KR" altLang="en-US" sz="2000" dirty="0"/>
              <a:t>    </a:t>
            </a:r>
            <a:r>
              <a:rPr lang="en-US" altLang="ko-KR" sz="2000" dirty="0"/>
              <a:t>‘</a:t>
            </a:r>
            <a:r>
              <a:rPr lang="ko-KR" altLang="en-US" sz="2000" dirty="0"/>
              <a:t>글쓰기</a:t>
            </a:r>
            <a:r>
              <a:rPr lang="en-US" altLang="ko-KR" sz="2000" dirty="0"/>
              <a:t>’</a:t>
            </a:r>
            <a:r>
              <a:rPr lang="ko-KR" altLang="en-US" sz="2000" dirty="0"/>
              <a:t> 숙제 </a:t>
            </a:r>
            <a:r>
              <a:rPr lang="en-US" altLang="ko-KR" sz="2000" dirty="0"/>
              <a:t>(</a:t>
            </a:r>
            <a:r>
              <a:rPr lang="ko-KR" altLang="en-US" sz="2000" dirty="0"/>
              <a:t>공책에 쓰기</a:t>
            </a:r>
            <a:r>
              <a:rPr lang="en-US" altLang="ko-KR" sz="2000" dirty="0"/>
              <a:t>)</a:t>
            </a:r>
            <a:r>
              <a:rPr lang="x-none" altLang="x-none" sz="2000" dirty="0"/>
              <a:t> </a:t>
            </a:r>
            <a:r>
              <a:rPr lang="en-US" altLang="x-none" sz="2000" dirty="0"/>
              <a:t> </a:t>
            </a:r>
            <a:endParaRPr lang="x-none" altLang="x-none" sz="2000" dirty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/>
              <a:t>2.</a:t>
            </a:r>
            <a:r>
              <a:rPr lang="ko-KR" altLang="en-US" sz="2000" dirty="0"/>
              <a:t> </a:t>
            </a:r>
            <a:r>
              <a:rPr lang="en-US" altLang="ko-KR" sz="2000" dirty="0" smtClean="0"/>
              <a:t>Quizlet</a:t>
            </a:r>
            <a:r>
              <a:rPr lang="ko-KR" altLang="en-US" sz="2000" dirty="0" smtClean="0"/>
              <a:t>으로 </a:t>
            </a:r>
            <a:r>
              <a:rPr lang="ko-KR" altLang="en-US" sz="2000" dirty="0"/>
              <a:t>단어 공부하기</a:t>
            </a:r>
            <a:endParaRPr lang="en-US" altLang="ko-KR" sz="2000" dirty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ko-KR" altLang="en-US" sz="2000" dirty="0"/>
              <a:t>    </a:t>
            </a:r>
            <a:r>
              <a:rPr lang="en-US" sz="2000" dirty="0"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http://gg.gg/i69tz </a:t>
            </a:r>
            <a:endParaRPr lang="en-US" altLang="ko-KR" sz="2000" dirty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/>
              <a:t>3.</a:t>
            </a:r>
            <a:r>
              <a:rPr lang="ko-KR" altLang="en-US" sz="2000" dirty="0"/>
              <a:t> </a:t>
            </a:r>
            <a:r>
              <a:rPr lang="en-US" altLang="ko-KR" sz="2000" dirty="0"/>
              <a:t>Workbook P.</a:t>
            </a:r>
            <a:r>
              <a:rPr lang="ko-KR" altLang="en-US" sz="2000" dirty="0"/>
              <a:t> </a:t>
            </a:r>
            <a:r>
              <a:rPr lang="en-US" altLang="ko-KR" sz="2000" dirty="0"/>
              <a:t>32-35</a:t>
            </a:r>
            <a:r>
              <a:rPr lang="ko-KR" altLang="en-US" sz="2000" dirty="0"/>
              <a:t> 문제 풀기 </a:t>
            </a:r>
            <a:r>
              <a:rPr lang="en-US" altLang="ko-KR" sz="2000" dirty="0"/>
              <a:t>(8</a:t>
            </a:r>
            <a:r>
              <a:rPr lang="ko-KR" altLang="en-US" sz="2000" dirty="0"/>
              <a:t>과</a:t>
            </a:r>
            <a:r>
              <a:rPr lang="en-US" altLang="ko-KR" sz="2000" dirty="0"/>
              <a:t>)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/>
              <a:t>4.</a:t>
            </a:r>
            <a:r>
              <a:rPr lang="ko-KR" altLang="en-US" sz="2000" dirty="0"/>
              <a:t> </a:t>
            </a:r>
            <a:r>
              <a:rPr lang="en-US" altLang="ko-KR" sz="2000" dirty="0" err="1" smtClean="0"/>
              <a:t>Lingt</a:t>
            </a:r>
            <a:r>
              <a:rPr lang="ko-KR" altLang="en-US" sz="2000" dirty="0" smtClean="0"/>
              <a:t>로 </a:t>
            </a:r>
            <a:r>
              <a:rPr lang="ko-KR" altLang="en-US" sz="2000" dirty="0"/>
              <a:t>들어가 듣기와 말하기 문제 풀고 녹음하기</a:t>
            </a:r>
            <a:endParaRPr lang="x-none" altLang="x-none" sz="2000" dirty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/>
              <a:t>5</a:t>
            </a:r>
            <a:r>
              <a:rPr lang="en-US" altLang="x-none" sz="2000" dirty="0"/>
              <a:t>. </a:t>
            </a:r>
            <a:r>
              <a:rPr lang="x-none" altLang="x-none" sz="2000" dirty="0"/>
              <a:t>일기</a:t>
            </a:r>
            <a:r>
              <a:rPr lang="en-US" altLang="x-none" sz="2000" dirty="0"/>
              <a:t> 1</a:t>
            </a:r>
            <a:r>
              <a:rPr lang="x-none" altLang="x-none" sz="2000" dirty="0"/>
              <a:t>주일</a:t>
            </a:r>
            <a:r>
              <a:rPr lang="en-US" altLang="x-none" sz="2000" dirty="0"/>
              <a:t> 1</a:t>
            </a:r>
            <a:r>
              <a:rPr lang="x-none" altLang="x-none" sz="2000" dirty="0" smtClean="0"/>
              <a:t>회</a:t>
            </a:r>
            <a:r>
              <a:rPr lang="en-US" altLang="x-none" sz="2000" dirty="0" smtClean="0"/>
              <a:t> </a:t>
            </a:r>
            <a:r>
              <a:rPr lang="x-none" altLang="x-none" sz="2000" dirty="0" smtClean="0"/>
              <a:t>이상 </a:t>
            </a:r>
            <a:r>
              <a:rPr lang="x-none" altLang="en-US" sz="2000" dirty="0"/>
              <a:t>쓰기</a:t>
            </a:r>
            <a:endParaRPr lang="x-none" altLang="x-none" sz="2000" dirty="0"/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/>
              <a:t>6.</a:t>
            </a:r>
            <a:r>
              <a:rPr lang="ko-KR" altLang="en-US" sz="2000" dirty="0"/>
              <a:t> 한국 동화책 </a:t>
            </a:r>
            <a:r>
              <a:rPr lang="en-US" altLang="ko-KR" sz="2000" dirty="0"/>
              <a:t>1</a:t>
            </a:r>
            <a:r>
              <a:rPr lang="ko-KR" altLang="en-US" sz="2000" dirty="0"/>
              <a:t>권 </a:t>
            </a:r>
            <a:r>
              <a:rPr lang="x-none" altLang="x-none" sz="2000" dirty="0"/>
              <a:t>읽고 내용 요약</a:t>
            </a:r>
            <a:r>
              <a:rPr lang="x-none" altLang="en-US" sz="2000" dirty="0"/>
              <a:t> </a:t>
            </a:r>
            <a:r>
              <a:rPr lang="en-US" altLang="x-none" sz="2000" dirty="0"/>
              <a:t>(</a:t>
            </a:r>
            <a:r>
              <a:rPr lang="ko-KR" altLang="en-US" sz="2000" dirty="0"/>
              <a:t>선택 숙제</a:t>
            </a:r>
            <a:r>
              <a:rPr lang="en-US" altLang="ko-KR" sz="2000" dirty="0"/>
              <a:t>)</a:t>
            </a:r>
            <a:endParaRPr lang="x-none" altLang="x-none" sz="2000" dirty="0"/>
          </a:p>
          <a:p>
            <a:pPr>
              <a:defRPr/>
            </a:pPr>
            <a:endParaRPr kumimoji="1" lang="en-US" altLang="en-US" dirty="0"/>
          </a:p>
          <a:p>
            <a:pPr>
              <a:defRPr/>
            </a:pPr>
            <a:endParaRPr kumimoji="1" lang="x-none" alt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6414BA81-DF63-E44E-8B62-0ECFB08A8A70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80029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=""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872208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/>
              <a:t>수고하셨습니다</a:t>
            </a:r>
            <a:r>
              <a:rPr kumimoji="1" lang="en-US" altLang="ko-KR"/>
              <a:t>!</a:t>
            </a:r>
            <a:endParaRPr kumimoji="1" lang="en-US" altLang="en-US"/>
          </a:p>
        </p:txBody>
      </p:sp>
      <p:pic>
        <p:nvPicPr>
          <p:cNvPr id="97282" name="내용 개체 틀 4">
            <a:extLst>
              <a:ext uri="{FF2B5EF4-FFF2-40B4-BE49-F238E27FC236}">
                <a16:creationId xmlns=""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6" y="2276873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97575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32657"/>
            <a:ext cx="7886700" cy="1080119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7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56792"/>
            <a:ext cx="7886700" cy="4392488"/>
          </a:xfr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endParaRPr lang="en-US" altLang="ko-KR" sz="2550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7200" dirty="0">
                <a:solidFill>
                  <a:schemeClr val="tx1"/>
                </a:solidFill>
              </a:rPr>
              <a:t>1. </a:t>
            </a:r>
            <a:r>
              <a:rPr lang="ko-KR" altLang="en-US" sz="7200" dirty="0">
                <a:solidFill>
                  <a:schemeClr val="tx1"/>
                </a:solidFill>
              </a:rPr>
              <a:t>참조 교재</a:t>
            </a:r>
            <a:endParaRPr lang="en-US" altLang="ko-KR" sz="72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7200" dirty="0">
                <a:solidFill>
                  <a:schemeClr val="tx1"/>
                </a:solidFill>
              </a:rPr>
              <a:t>   </a:t>
            </a:r>
            <a:r>
              <a:rPr lang="en-US" altLang="ko-KR" sz="7200" dirty="0">
                <a:solidFill>
                  <a:schemeClr val="tx1"/>
                </a:solidFill>
              </a:rPr>
              <a:t>1)</a:t>
            </a:r>
            <a:r>
              <a:rPr lang="ko-KR" altLang="en-US" sz="72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7200" dirty="0">
                <a:solidFill>
                  <a:schemeClr val="tx1"/>
                </a:solidFill>
              </a:rPr>
              <a:t>3-2 (</a:t>
            </a:r>
            <a:r>
              <a:rPr lang="ko-KR" altLang="en-US" sz="7200" dirty="0">
                <a:solidFill>
                  <a:schemeClr val="tx1"/>
                </a:solidFill>
              </a:rPr>
              <a:t>영어권</a:t>
            </a:r>
            <a:r>
              <a:rPr lang="en-US" altLang="ko-KR" sz="7200" dirty="0">
                <a:solidFill>
                  <a:schemeClr val="tx1"/>
                </a:solidFill>
              </a:rPr>
              <a:t>)</a:t>
            </a:r>
            <a:r>
              <a:rPr lang="ko-KR" altLang="en-US" sz="7200" dirty="0">
                <a:solidFill>
                  <a:schemeClr val="tx1"/>
                </a:solidFill>
              </a:rPr>
              <a:t> </a:t>
            </a:r>
            <a:r>
              <a:rPr lang="en-US" altLang="ko-KR" sz="72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7200" dirty="0">
                <a:solidFill>
                  <a:schemeClr val="tx1"/>
                </a:solidFill>
              </a:rPr>
              <a:t> </a:t>
            </a:r>
            <a:endParaRPr lang="en-US" altLang="ko-KR" sz="72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7200" dirty="0">
                <a:solidFill>
                  <a:schemeClr val="tx1"/>
                </a:solidFill>
              </a:rPr>
              <a:t>   </a:t>
            </a:r>
            <a:r>
              <a:rPr lang="en-US" altLang="ko-KR" sz="7200" dirty="0">
                <a:solidFill>
                  <a:schemeClr val="tx1"/>
                </a:solidFill>
              </a:rPr>
              <a:t>2)</a:t>
            </a:r>
            <a:r>
              <a:rPr lang="ko-KR" altLang="en-US" sz="72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7200" dirty="0">
                <a:solidFill>
                  <a:schemeClr val="tx1"/>
                </a:solidFill>
              </a:rPr>
              <a:t>3-2</a:t>
            </a:r>
            <a:r>
              <a:rPr lang="ko-KR" altLang="en-US" sz="7200" dirty="0">
                <a:solidFill>
                  <a:schemeClr val="tx1"/>
                </a:solidFill>
              </a:rPr>
              <a:t> </a:t>
            </a:r>
            <a:r>
              <a:rPr lang="en-US" altLang="ko-KR" sz="7200" dirty="0">
                <a:solidFill>
                  <a:schemeClr val="tx1"/>
                </a:solidFill>
              </a:rPr>
              <a:t>(</a:t>
            </a:r>
            <a:r>
              <a:rPr lang="ko-KR" altLang="en-US" sz="7200" dirty="0">
                <a:solidFill>
                  <a:schemeClr val="tx1"/>
                </a:solidFill>
              </a:rPr>
              <a:t>범용</a:t>
            </a:r>
            <a:r>
              <a:rPr lang="en-US" altLang="ko-KR" sz="7200" dirty="0">
                <a:solidFill>
                  <a:schemeClr val="tx1"/>
                </a:solidFill>
              </a:rPr>
              <a:t>)</a:t>
            </a:r>
            <a:r>
              <a:rPr lang="ko-KR" altLang="en-US" sz="7200" dirty="0">
                <a:solidFill>
                  <a:schemeClr val="tx1"/>
                </a:solidFill>
              </a:rPr>
              <a:t>   </a:t>
            </a:r>
            <a:r>
              <a:rPr lang="en-US" altLang="ko-KR" sz="72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7200" dirty="0">
                <a:solidFill>
                  <a:schemeClr val="tx1"/>
                </a:solidFill>
              </a:rPr>
              <a:t> </a:t>
            </a:r>
            <a:endParaRPr lang="en-US" altLang="ko-KR" sz="72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7200" dirty="0">
                <a:solidFill>
                  <a:schemeClr val="tx1"/>
                </a:solidFill>
              </a:rPr>
              <a:t>2.</a:t>
            </a:r>
            <a:r>
              <a:rPr lang="ko-KR" altLang="en-US" sz="7200" dirty="0">
                <a:solidFill>
                  <a:schemeClr val="tx1"/>
                </a:solidFill>
              </a:rPr>
              <a:t> 참조 자료</a:t>
            </a:r>
            <a:endParaRPr lang="en-US" altLang="ko-KR" sz="7200" dirty="0">
              <a:solidFill>
                <a:schemeClr val="tx1"/>
              </a:solidFill>
              <a:hlinkClick r:id="rId2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7200" dirty="0">
                <a:solidFill>
                  <a:schemeClr val="tx1"/>
                </a:solidFill>
              </a:rPr>
              <a:t>    </a:t>
            </a:r>
            <a:r>
              <a:rPr lang="en-US" sz="7200" dirty="0">
                <a:solidFill>
                  <a:schemeClr val="tx1"/>
                </a:solidFill>
              </a:rPr>
              <a:t>KLEAR Textbook    </a:t>
            </a:r>
            <a:endParaRPr lang="en-US" sz="7200" dirty="0">
              <a:solidFill>
                <a:schemeClr val="tx1"/>
              </a:solidFill>
              <a:hlinkClick r:id="rId2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7200" dirty="0">
                <a:solidFill>
                  <a:schemeClr val="tx1"/>
                </a:solidFill>
              </a:rPr>
              <a:t> </a:t>
            </a:r>
            <a:r>
              <a:rPr lang="en-US" altLang="ko-KR" sz="7200" dirty="0">
                <a:solidFill>
                  <a:schemeClr val="tx1"/>
                </a:solidFill>
              </a:rPr>
              <a:t>➭ </a:t>
            </a:r>
            <a:r>
              <a:rPr lang="en-US" sz="7200" dirty="0">
                <a:solidFill>
                  <a:schemeClr val="tx1"/>
                </a:solidFill>
              </a:rPr>
              <a:t>https://kleartextbook.com/</a:t>
            </a:r>
            <a:endParaRPr lang="en-US" altLang="ko-KR" sz="72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7200" dirty="0">
                <a:solidFill>
                  <a:schemeClr val="tx1"/>
                </a:solidFill>
              </a:rPr>
              <a:t>3. </a:t>
            </a:r>
            <a:r>
              <a:rPr lang="ko-KR" altLang="en-US" sz="7200" dirty="0">
                <a:solidFill>
                  <a:schemeClr val="tx1"/>
                </a:solidFill>
              </a:rPr>
              <a:t>이미지 출처</a:t>
            </a:r>
            <a:endParaRPr lang="en-US" altLang="ko-KR" sz="72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7200" dirty="0">
                <a:solidFill>
                  <a:schemeClr val="tx1"/>
                </a:solidFill>
              </a:rPr>
              <a:t>  </a:t>
            </a:r>
            <a:r>
              <a:rPr lang="en-US" altLang="ko-KR" sz="7200" dirty="0">
                <a:solidFill>
                  <a:schemeClr val="tx1"/>
                </a:solidFill>
              </a:rPr>
              <a:t>➭  </a:t>
            </a:r>
            <a:r>
              <a:rPr lang="en-US" altLang="ko-KR" sz="7200" dirty="0" err="1">
                <a:solidFill>
                  <a:schemeClr val="tx1"/>
                </a:solidFill>
              </a:rPr>
              <a:t>google.com</a:t>
            </a:r>
            <a:endParaRPr lang="en-US" altLang="ko-KR" sz="72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7200" dirty="0">
                <a:solidFill>
                  <a:schemeClr val="tx1"/>
                </a:solidFill>
              </a:rPr>
              <a:t>4.</a:t>
            </a:r>
            <a:r>
              <a:rPr lang="ko-KR" altLang="en-US" sz="7200" dirty="0">
                <a:solidFill>
                  <a:schemeClr val="tx1"/>
                </a:solidFill>
              </a:rPr>
              <a:t> 영상 출처</a:t>
            </a:r>
            <a:endParaRPr lang="en-US" altLang="ko-KR" sz="72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7200" dirty="0">
                <a:solidFill>
                  <a:schemeClr val="tx1"/>
                </a:solidFill>
              </a:rPr>
              <a:t>  </a:t>
            </a:r>
            <a:r>
              <a:rPr lang="en-US" altLang="ko-KR" sz="7200" dirty="0">
                <a:solidFill>
                  <a:schemeClr val="tx1"/>
                </a:solidFill>
              </a:rPr>
              <a:t>➭</a:t>
            </a:r>
            <a:r>
              <a:rPr lang="ko-KR" altLang="en-US" sz="7200" dirty="0">
                <a:solidFill>
                  <a:schemeClr val="tx1"/>
                </a:solidFill>
              </a:rPr>
              <a:t> </a:t>
            </a:r>
            <a:r>
              <a:rPr lang="en-US" altLang="ko-KR" sz="7200" dirty="0" err="1">
                <a:solidFill>
                  <a:schemeClr val="tx1"/>
                </a:solidFill>
              </a:rPr>
              <a:t>Youtube</a:t>
            </a:r>
            <a:endParaRPr lang="en-US" altLang="ko-KR" sz="72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7200" dirty="0">
                <a:solidFill>
                  <a:schemeClr val="tx1"/>
                </a:solidFill>
              </a:rPr>
              <a:t>   </a:t>
            </a:r>
            <a:r>
              <a:rPr lang="en-US" sz="7200" dirty="0">
                <a:solidFill>
                  <a:schemeClr val="tx1"/>
                </a:solidFill>
              </a:rPr>
              <a:t>https://www.youtube.com/watch?v=mCLVV44WEPY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7200" dirty="0">
                <a:solidFill>
                  <a:schemeClr val="tx1"/>
                </a:solidFill>
              </a:rPr>
              <a:t>   </a:t>
            </a:r>
            <a:r>
              <a:rPr lang="en-US" sz="7200" dirty="0">
                <a:solidFill>
                  <a:schemeClr val="tx1"/>
                </a:solidFill>
              </a:rPr>
              <a:t>https://www.youtube.com/watch?v=NLs8u0HczJg</a:t>
            </a:r>
          </a:p>
          <a:p>
            <a:pPr marL="0" indent="0">
              <a:lnSpc>
                <a:spcPct val="120000"/>
              </a:lnSpc>
              <a:buNone/>
            </a:pPr>
            <a:endParaRPr lang="en-US" sz="60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6000" b="1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000" dirty="0">
                <a:solidFill>
                  <a:schemeClr val="tx1"/>
                </a:solidFill>
              </a:rPr>
              <a:t>     </a:t>
            </a:r>
            <a:endParaRPr lang="en-US" sz="5500" dirty="0">
              <a:solidFill>
                <a:schemeClr val="tx1"/>
              </a:solidFill>
              <a:hlinkClick r:id="rId3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55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55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6000" dirty="0">
                <a:solidFill>
                  <a:schemeClr val="tx1"/>
                </a:solidFill>
              </a:rPr>
              <a:t>   </a:t>
            </a:r>
            <a:endParaRPr lang="en-US" sz="60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7477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>
            <a:extLst>
              <a:ext uri="{FF2B5EF4-FFF2-40B4-BE49-F238E27FC236}">
                <a16:creationId xmlns="" xmlns:a16="http://schemas.microsoft.com/office/drawing/2014/main" id="{A2E28709-D362-7848-97C0-2D7D4C00F0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7544" y="177608"/>
            <a:ext cx="8157616" cy="659104"/>
          </a:xfr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kumimoji="1" lang="ko-KR" altLang="en-US" dirty="0"/>
              <a:t> </a:t>
            </a:r>
            <a:r>
              <a:rPr kumimoji="1" lang="ko-KR" altLang="en-US" sz="2800" dirty="0"/>
              <a:t>교과서 </a:t>
            </a:r>
            <a:r>
              <a:rPr kumimoji="1" lang="en-US" altLang="ko-KR" sz="2800" dirty="0"/>
              <a:t>P</a:t>
            </a:r>
            <a:r>
              <a:rPr kumimoji="1" lang="en-US" altLang="ko-KR" sz="2800" dirty="0" smtClean="0"/>
              <a:t>. 68</a:t>
            </a:r>
            <a:r>
              <a:rPr kumimoji="1" lang="ko-KR" altLang="en-US" sz="2800" dirty="0" smtClean="0"/>
              <a:t>을 </a:t>
            </a:r>
            <a:r>
              <a:rPr kumimoji="1" lang="ko-KR" altLang="en-US" sz="2800" dirty="0"/>
              <a:t>펴세요</a:t>
            </a:r>
            <a:r>
              <a:rPr kumimoji="1" lang="en-US" altLang="ko-KR" sz="2800" dirty="0"/>
              <a:t>.</a:t>
            </a:r>
            <a:endParaRPr kumimoji="1" lang="en-US" altLang="en-US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="" xmlns:a16="http://schemas.microsoft.com/office/drawing/2014/main" id="{6904E28F-ECEA-C240-B606-2224691B17FA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Content Placeholder 3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379976E3-ABDA-CC43-B1F8-3D2D03A27E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08720"/>
            <a:ext cx="8158163" cy="5328592"/>
          </a:xfrm>
        </p:spPr>
      </p:pic>
      <p:pic>
        <p:nvPicPr>
          <p:cNvPr id="6" name="Track 022" descr="Track 022">
            <a:hlinkClick r:id="" action="ppaction://media"/>
            <a:extLst>
              <a:ext uri="{FF2B5EF4-FFF2-40B4-BE49-F238E27FC236}">
                <a16:creationId xmlns="" xmlns:a16="http://schemas.microsoft.com/office/drawing/2014/main" id="{740D555B-A3ED-DD4F-B59F-53C603AACB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02563" y="1052736"/>
            <a:ext cx="812800" cy="812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pic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5830F4A6-B913-6B40-9B99-75D1BB557F88}"/>
              </a:ext>
            </a:extLst>
          </p:cNvPr>
          <p:cNvCxnSpPr/>
          <p:nvPr/>
        </p:nvCxnSpPr>
        <p:spPr>
          <a:xfrm>
            <a:off x="5292080" y="3933056"/>
            <a:ext cx="72008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489176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75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638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8845B2-1FC7-704F-9174-76F9CF875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432" y="161369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새 단어 </a:t>
            </a:r>
            <a:r>
              <a:rPr lang="en-US" altLang="ko-KR" dirty="0"/>
              <a:t>  </a:t>
            </a:r>
            <a:r>
              <a:rPr lang="en-US" altLang="ko-KR" sz="3600" dirty="0"/>
              <a:t>P</a:t>
            </a:r>
            <a:r>
              <a:rPr lang="en-US" altLang="ko-KR" sz="3600" dirty="0" smtClean="0"/>
              <a:t>. 69</a:t>
            </a:r>
            <a:r>
              <a:rPr lang="ko-KR" altLang="en-US" sz="3600" dirty="0" smtClean="0"/>
              <a:t> </a:t>
            </a:r>
            <a:endParaRPr lang="en-US" sz="36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="" xmlns:a16="http://schemas.microsoft.com/office/drawing/2014/main" id="{23CC0DF8-9151-0140-8216-AE9E389D57A7}"/>
              </a:ext>
            </a:extLst>
          </p:cNvPr>
          <p:cNvSpPr txBox="1"/>
          <p:nvPr/>
        </p:nvSpPr>
        <p:spPr>
          <a:xfrm>
            <a:off x="0" y="6351713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2EF7553F-7967-AB4F-96DA-6263F69FFB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81860"/>
            <a:ext cx="8363272" cy="5183444"/>
          </a:xfrm>
        </p:spPr>
      </p:pic>
      <p:sp>
        <p:nvSpPr>
          <p:cNvPr id="8" name="Teardrop 7">
            <a:extLst>
              <a:ext uri="{FF2B5EF4-FFF2-40B4-BE49-F238E27FC236}">
                <a16:creationId xmlns="" xmlns:a16="http://schemas.microsoft.com/office/drawing/2014/main" id="{62022465-3BE2-9648-AA0D-6AE0742D657E}"/>
              </a:ext>
            </a:extLst>
          </p:cNvPr>
          <p:cNvSpPr/>
          <p:nvPr/>
        </p:nvSpPr>
        <p:spPr>
          <a:xfrm>
            <a:off x="6300192" y="1124744"/>
            <a:ext cx="2160240" cy="1008112"/>
          </a:xfrm>
          <a:prstGeom prst="teardrop">
            <a:avLst>
              <a:gd name="adj" fmla="val 1387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1"/>
                </a:solidFill>
              </a:rPr>
              <a:t>새 단어를 </a:t>
            </a:r>
            <a:r>
              <a:rPr lang="ko-KR" altLang="en-US" dirty="0" smtClean="0">
                <a:solidFill>
                  <a:schemeClr val="tx1"/>
                </a:solidFill>
              </a:rPr>
              <a:t>배워 봐요</a:t>
            </a:r>
            <a:r>
              <a:rPr lang="en-US" altLang="ko-KR" dirty="0">
                <a:solidFill>
                  <a:schemeClr val="tx1"/>
                </a:solidFill>
              </a:rPr>
              <a:t>!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58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A5A4E91-7324-594F-B224-C71748286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4"/>
            <a:ext cx="8229600" cy="551801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 smtClean="0"/>
              <a:t>배워 봐요</a:t>
            </a:r>
            <a:endParaRPr lang="en-US" sz="3200" dirty="0"/>
          </a:p>
        </p:txBody>
      </p:sp>
      <p:sp>
        <p:nvSpPr>
          <p:cNvPr id="16" name="Google Shape;182;p29">
            <a:extLst>
              <a:ext uri="{FF2B5EF4-FFF2-40B4-BE49-F238E27FC236}">
                <a16:creationId xmlns="" xmlns:a16="http://schemas.microsoft.com/office/drawing/2014/main" id="{4824EB33-05B9-4F47-8E54-F81363A21AB7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picture containing refrigerator, room&#10;&#10;Description automatically generated">
            <a:extLst>
              <a:ext uri="{FF2B5EF4-FFF2-40B4-BE49-F238E27FC236}">
                <a16:creationId xmlns="" xmlns:a16="http://schemas.microsoft.com/office/drawing/2014/main" id="{7473534E-43CE-794A-A550-6440651434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08720"/>
            <a:ext cx="8229600" cy="5256583"/>
          </a:xfrm>
        </p:spPr>
      </p:pic>
      <p:cxnSp>
        <p:nvCxnSpPr>
          <p:cNvPr id="7" name="Straight Arrow Connector 6">
            <a:extLst>
              <a:ext uri="{FF2B5EF4-FFF2-40B4-BE49-F238E27FC236}">
                <a16:creationId xmlns="" xmlns:a16="http://schemas.microsoft.com/office/drawing/2014/main" id="{7C7D8D69-51B2-9447-AF8D-966E880291E1}"/>
              </a:ext>
            </a:extLst>
          </p:cNvPr>
          <p:cNvCxnSpPr/>
          <p:nvPr/>
        </p:nvCxnSpPr>
        <p:spPr>
          <a:xfrm>
            <a:off x="2339752" y="3789040"/>
            <a:ext cx="5112568" cy="1224136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89DFB4EA-92C3-794B-9D17-63C13D0F98F4}"/>
              </a:ext>
            </a:extLst>
          </p:cNvPr>
          <p:cNvCxnSpPr/>
          <p:nvPr/>
        </p:nvCxnSpPr>
        <p:spPr>
          <a:xfrm flipH="1">
            <a:off x="2483768" y="3789040"/>
            <a:ext cx="2448272" cy="1224136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="" xmlns:a16="http://schemas.microsoft.com/office/drawing/2014/main" id="{9C01C845-EF09-2047-962E-7A896D6E28C6}"/>
              </a:ext>
            </a:extLst>
          </p:cNvPr>
          <p:cNvCxnSpPr/>
          <p:nvPr/>
        </p:nvCxnSpPr>
        <p:spPr>
          <a:xfrm flipH="1">
            <a:off x="5004048" y="3789040"/>
            <a:ext cx="2448272" cy="1224136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6414285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=""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 smtClean="0"/>
              <a:t>Quizlet </a:t>
            </a:r>
            <a:r>
              <a:rPr kumimoji="1" lang="ko-KR" altLang="en-US" dirty="0" err="1"/>
              <a:t>단어연습</a:t>
            </a:r>
            <a:r>
              <a:rPr kumimoji="1" lang="ko-KR" altLang="en-US" dirty="0"/>
              <a:t> </a:t>
            </a:r>
            <a:endParaRPr kumimoji="1" lang="x-none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=""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844824"/>
            <a:ext cx="7950905" cy="2262977"/>
          </a:xfrm>
        </p:spPr>
        <p:txBody>
          <a:bodyPr anchor="ctr"/>
          <a:lstStyle/>
          <a:p>
            <a:pPr marL="0" indent="0" algn="ctr"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 smtClean="0"/>
              <a:t>바로가기</a:t>
            </a:r>
            <a:endParaRPr kumimoji="1" lang="en-US" altLang="ko-KR" dirty="0"/>
          </a:p>
          <a:p>
            <a:pPr marL="0" indent="0" algn="ctr">
              <a:buNone/>
              <a:defRPr/>
            </a:pPr>
            <a:r>
              <a:rPr kumimoji="1" lang="en-US" altLang="ko-KR" dirty="0"/>
              <a:t>8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팝콘을 먹으면서 영화를 봤어</a:t>
            </a:r>
            <a:r>
              <a:rPr kumimoji="1" lang="en-US" altLang="ko-KR" dirty="0"/>
              <a:t>”</a:t>
            </a:r>
          </a:p>
          <a:p>
            <a:pPr marL="0" indent="0" algn="ctr">
              <a:buNone/>
              <a:defRPr/>
            </a:pPr>
            <a:r>
              <a:rPr lang="en-US" dirty="0">
                <a:hlinkClick r:id="rId2"/>
              </a:rPr>
              <a:t>http://gg.gg/i69tz </a:t>
            </a:r>
            <a:endParaRPr kumimoji="1" lang="x-none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=""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8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9317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BCEB757-A0ED-B04C-89C9-21481C1D8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780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 smtClean="0"/>
              <a:t>배워 봐요</a:t>
            </a:r>
            <a:r>
              <a:rPr lang="en-US" altLang="ko-KR" sz="3600" dirty="0" smtClean="0"/>
              <a:t>    </a:t>
            </a:r>
            <a:r>
              <a:rPr lang="en-US" altLang="ko-KR" sz="2800" dirty="0"/>
              <a:t>P</a:t>
            </a:r>
            <a:r>
              <a:rPr lang="en-US" altLang="ko-KR" sz="2800" dirty="0" smtClean="0"/>
              <a:t>. 70 </a:t>
            </a:r>
            <a:endParaRPr lang="en-US" sz="28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="" xmlns:a16="http://schemas.microsoft.com/office/drawing/2014/main" id="{03088C84-CA80-D24E-9175-DD15A2482E93}"/>
              </a:ext>
            </a:extLst>
          </p:cNvPr>
          <p:cNvSpPr txBox="1"/>
          <p:nvPr/>
        </p:nvSpPr>
        <p:spPr>
          <a:xfrm>
            <a:off x="0" y="6328886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="" xmlns:a16="http://schemas.microsoft.com/office/drawing/2014/main" id="{E55ECCE8-A1C9-6042-AC91-7E265EDE43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80728"/>
            <a:ext cx="8229600" cy="5256584"/>
          </a:xfrm>
        </p:spPr>
      </p:pic>
    </p:spTree>
    <p:extLst>
      <p:ext uri="{BB962C8B-B14F-4D97-AF65-F5344CB8AC3E}">
        <p14:creationId xmlns:p14="http://schemas.microsoft.com/office/powerpoint/2010/main" val="114677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3795</TotalTime>
  <Words>1521</Words>
  <Application>Microsoft Office PowerPoint</Application>
  <PresentationFormat>On-screen Show (4:3)</PresentationFormat>
  <Paragraphs>327</Paragraphs>
  <Slides>46</Slides>
  <Notes>9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5" baseType="lpstr">
      <vt:lpstr>Arial Unicode MS</vt:lpstr>
      <vt:lpstr>Gill Sans</vt:lpstr>
      <vt:lpstr>Gulim</vt:lpstr>
      <vt:lpstr>Gulim</vt:lpstr>
      <vt:lpstr>MS PGothic</vt:lpstr>
      <vt:lpstr>Arial</vt:lpstr>
      <vt:lpstr>Calibri</vt:lpstr>
      <vt:lpstr>Times New Roman</vt:lpstr>
      <vt:lpstr>Default Design</vt:lpstr>
      <vt:lpstr>     재외동포를 위한 한국어 (영어권)   3-2 </vt:lpstr>
      <vt:lpstr>재외동포를 위한 한국어 3-2   8 과 팝콘을 먹으면서 영화를 봤어 I watched the movie while eating popcorn</vt:lpstr>
      <vt:lpstr>이야기해 보세요! </vt:lpstr>
      <vt:lpstr>교과서 P. 68을 펴세요.</vt:lpstr>
      <vt:lpstr> 교과서 P. 68을 펴세요.</vt:lpstr>
      <vt:lpstr>새 단어   P. 69 </vt:lpstr>
      <vt:lpstr>배워 봐요</vt:lpstr>
      <vt:lpstr>Quizlet 단어연습 </vt:lpstr>
      <vt:lpstr>배워 봐요    P. 70 </vt:lpstr>
      <vt:lpstr>  -아/어 보이다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배워 봐요    P. 71 </vt:lpstr>
      <vt:lpstr>PowerPoint Presentation</vt:lpstr>
      <vt:lpstr>  -(으)면서    </vt:lpstr>
      <vt:lpstr>PowerPoint Presentation</vt:lpstr>
      <vt:lpstr>PowerPoint Presentation</vt:lpstr>
      <vt:lpstr>PowerPoint Presentation</vt:lpstr>
      <vt:lpstr>PowerPoint Presentation</vt:lpstr>
      <vt:lpstr>  듣고 말하기     P. 72</vt:lpstr>
      <vt:lpstr>PowerPoint Presentation</vt:lpstr>
      <vt:lpstr>읽기 / 쓰기</vt:lpstr>
      <vt:lpstr>PowerPoint Presentation</vt:lpstr>
      <vt:lpstr>함께 해요</vt:lpstr>
      <vt:lpstr>PowerPoint Presentation</vt:lpstr>
      <vt:lpstr>문화를 배워요</vt:lpstr>
      <vt:lpstr>&lt;나막신장수와 부채장수를 둔 어머니의 걱정&gt;  전래동화</vt:lpstr>
      <vt:lpstr>&lt;나막신장수와 부채장수를 둔 어머니의 걱정&gt; 쓰기 과제 </vt:lpstr>
      <vt:lpstr>듣기와 말하기 연습</vt:lpstr>
      <vt:lpstr>Quizlet 단어연습 </vt:lpstr>
      <vt:lpstr>    연습문제   P. 32-35   (숙제)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오늘의 숙제</vt:lpstr>
      <vt:lpstr>수고하셨습니다!</vt:lpstr>
      <vt:lpstr>References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Hye Seung Lee</dc:creator>
  <cp:lastModifiedBy>Seunghee Back</cp:lastModifiedBy>
  <cp:revision>522</cp:revision>
  <dcterms:created xsi:type="dcterms:W3CDTF">2008-02-12T07:53:45Z</dcterms:created>
  <dcterms:modified xsi:type="dcterms:W3CDTF">2020-05-27T16:59:07Z</dcterms:modified>
</cp:coreProperties>
</file>